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18"/>
  </p:notesMasterIdLst>
  <p:handoutMasterIdLst>
    <p:handoutMasterId r:id="rId19"/>
  </p:handoutMasterIdLst>
  <p:sldIdLst>
    <p:sldId id="256" r:id="rId2"/>
    <p:sldId id="297" r:id="rId3"/>
    <p:sldId id="288" r:id="rId4"/>
    <p:sldId id="280" r:id="rId5"/>
    <p:sldId id="259" r:id="rId6"/>
    <p:sldId id="258" r:id="rId7"/>
    <p:sldId id="274" r:id="rId8"/>
    <p:sldId id="272" r:id="rId9"/>
    <p:sldId id="261" r:id="rId10"/>
    <p:sldId id="289" r:id="rId11"/>
    <p:sldId id="291" r:id="rId12"/>
    <p:sldId id="293" r:id="rId13"/>
    <p:sldId id="294" r:id="rId14"/>
    <p:sldId id="260" r:id="rId15"/>
    <p:sldId id="284" r:id="rId16"/>
    <p:sldId id="262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32571"/>
    <a:srgbClr val="112FA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696" autoAdjust="0"/>
  </p:normalViewPr>
  <p:slideViewPr>
    <p:cSldViewPr>
      <p:cViewPr>
        <p:scale>
          <a:sx n="90" d="100"/>
          <a:sy n="90" d="100"/>
        </p:scale>
        <p:origin x="-1020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2"/>
    </p:cViewPr>
  </p:sorterViewPr>
  <p:notesViewPr>
    <p:cSldViewPr>
      <p:cViewPr varScale="1">
        <p:scale>
          <a:sx n="70" d="100"/>
          <a:sy n="70" d="100"/>
        </p:scale>
        <p:origin x="-281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339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charset="0"/>
              </a:defRPr>
            </a:lvl1pPr>
          </a:lstStyle>
          <a:p>
            <a:pPr>
              <a:defRPr/>
            </a:pPr>
            <a:fld id="{8B620D06-081A-404F-8C9F-D30B37C27DDA}" type="datetimeFigureOut">
              <a:rPr lang="da-DK"/>
              <a:pPr>
                <a:defRPr/>
              </a:pPr>
              <a:t>11-06-2012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a-DK" noProof="0" smtClean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noProof="0" smtClean="0"/>
              <a:t>Klik for at redigere typografi i masteren</a:t>
            </a:r>
          </a:p>
          <a:p>
            <a:pPr lvl="1"/>
            <a:r>
              <a:rPr lang="da-DK" noProof="0" smtClean="0"/>
              <a:t>Andet niveau</a:t>
            </a:r>
          </a:p>
          <a:p>
            <a:pPr lvl="2"/>
            <a:r>
              <a:rPr lang="da-DK" noProof="0" smtClean="0"/>
              <a:t>Tredje niveau</a:t>
            </a:r>
          </a:p>
          <a:p>
            <a:pPr lvl="3"/>
            <a:r>
              <a:rPr lang="da-DK" noProof="0" smtClean="0"/>
              <a:t>Fjerde niveau</a:t>
            </a:r>
          </a:p>
          <a:p>
            <a:pPr lvl="4"/>
            <a:r>
              <a:rPr lang="da-DK" noProof="0" smtClean="0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charset="0"/>
              </a:defRPr>
            </a:lvl1pPr>
          </a:lstStyle>
          <a:p>
            <a:pPr>
              <a:defRPr/>
            </a:pPr>
            <a:fld id="{F22A3FAA-B839-4402-9E69-C81CA5B1593B}" type="slidenum">
              <a:rPr lang="da-DK"/>
              <a:pPr>
                <a:defRPr/>
              </a:pPr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08843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a-DK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Pladsholder til diasbillede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a-DK" smtClean="0"/>
              <a:t>A Al kommunikation foregår gennem   læreren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</p:grpSp>
      </p:grpSp>
      <p:sp>
        <p:nvSpPr>
          <p:cNvPr id="83097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Klik for at redigere titeltypografi i masteren</a:t>
            </a:r>
          </a:p>
        </p:txBody>
      </p:sp>
      <p:sp>
        <p:nvSpPr>
          <p:cNvPr id="83098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/>
              <a:t>Klik for at redigere undertiteltypografien i masteren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50C2E86-D2A8-4D20-A7AD-04FB6666B35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14DCF-1BB2-4649-947D-F10B0953818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8BF5E-AF69-4950-B592-E6E930A76BE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dholdsobjekt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8768D-9257-449A-AC0E-2A68E9EF562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64D99-46B7-4FAA-BDE7-EC183F8BABA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ét indholdsobjek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527BD-5102-4F15-9077-8FA9B42C307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og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abel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da-DK" noProof="0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A0C79-D30D-410E-B014-1E0E547A51F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BB45E-A0EE-4D75-AAA4-BCB3228F601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741E4-FAAD-4F96-99A2-13FC73479982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201D0-780D-4392-B141-2EDB51252B2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E0CE5-B6D7-4902-8015-DA37D830E1C2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5B3DF-FF13-4ADE-9D84-8A0761B4C3C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0111D-866E-47DD-B942-52F29A725DE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198DB-FB37-4DA9-890F-95A10211A2B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A64F4-3EF9-4A4F-8D21-A2D45E2811B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81924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25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26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27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28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29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0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1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2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3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4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5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6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</p:grpSp>
        <p:grpSp>
          <p:nvGrpSpPr>
            <p:cNvPr id="103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81938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39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0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1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2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3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4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5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6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7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8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49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0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1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2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3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4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5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6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7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8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59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0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1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2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3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4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5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6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7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8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69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0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1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2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3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4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5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6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7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8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79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0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1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2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3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4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5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6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7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8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89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0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1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2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3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4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5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6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7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8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1999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0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1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2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3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4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5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6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7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8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09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0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1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2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3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4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5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6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7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8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19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0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1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2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3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4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5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6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7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8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29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0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1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2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3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4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5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6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7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8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39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0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1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2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3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4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5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6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7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8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49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0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1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2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3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4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5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6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7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8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59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0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1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2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3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4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5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6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7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8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69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70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71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  <p:sp>
            <p:nvSpPr>
              <p:cNvPr id="82072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Tahoma" charset="0"/>
                </a:endParaRPr>
              </a:p>
            </p:txBody>
          </p:sp>
        </p:grpSp>
      </p:grpSp>
      <p:sp>
        <p:nvSpPr>
          <p:cNvPr id="82073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 for at redigere titeltypografi i masteren</a:t>
            </a:r>
          </a:p>
        </p:txBody>
      </p:sp>
      <p:sp>
        <p:nvSpPr>
          <p:cNvPr id="82074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075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076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5217E9AB-6DBB-43CC-9C51-9B23EAE360A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2077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 for at redigere teksttypografierne i masteren</a:t>
            </a:r>
          </a:p>
          <a:p>
            <a:pPr lvl="1"/>
            <a:r>
              <a:rPr lang="en-US" smtClean="0"/>
              <a:t>Andet niveau</a:t>
            </a:r>
          </a:p>
          <a:p>
            <a:pPr lvl="2"/>
            <a:r>
              <a:rPr lang="en-US" smtClean="0"/>
              <a:t>Tredje niveau</a:t>
            </a:r>
          </a:p>
          <a:p>
            <a:pPr lvl="3"/>
            <a:r>
              <a:rPr lang="en-US" smtClean="0"/>
              <a:t>Fjerde niveau</a:t>
            </a:r>
          </a:p>
          <a:p>
            <a:pPr lvl="4"/>
            <a:r>
              <a:rPr lang="en-US" smtClean="0"/>
              <a:t>Femte niveau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F:\CoopLearning\1%20-%20Svar%20bazar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F:\CoopLearning\6%20-Quiz%20og%20byt%202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F:\CoopLearning\8%20-Fang%20en%20makker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F:\CoopLearning\7%20-Stillesignal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a-DK" sz="6600" dirty="0" err="1" smtClean="0">
                <a:solidFill>
                  <a:schemeClr val="tx1"/>
                </a:solidFill>
              </a:rPr>
              <a:t>Cooperative</a:t>
            </a:r>
            <a:r>
              <a:rPr lang="da-DK" sz="6600" dirty="0" smtClean="0">
                <a:solidFill>
                  <a:schemeClr val="tx1"/>
                </a:solidFill>
              </a:rPr>
              <a:t> </a:t>
            </a:r>
            <a:r>
              <a:rPr lang="da-DK" sz="6600" dirty="0" err="1" smtClean="0">
                <a:solidFill>
                  <a:schemeClr val="tx1"/>
                </a:solidFill>
              </a:rPr>
              <a:t>Learning</a:t>
            </a:r>
            <a:endParaRPr lang="en-US" sz="6600" dirty="0" smtClean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572000" y="1628775"/>
            <a:ext cx="4572000" cy="449897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da-DK" sz="28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da-DK" sz="2800" dirty="0" smtClean="0"/>
              <a:t>       </a:t>
            </a:r>
            <a:r>
              <a:rPr lang="da-DK" sz="2800" dirty="0" err="1" smtClean="0"/>
              <a:t>Cooperative</a:t>
            </a:r>
            <a:r>
              <a:rPr lang="da-DK" sz="2800" dirty="0" smtClean="0"/>
              <a:t> </a:t>
            </a:r>
            <a:r>
              <a:rPr lang="da-DK" sz="2800" dirty="0" err="1" smtClean="0"/>
              <a:t>Learning</a:t>
            </a:r>
            <a:r>
              <a:rPr lang="da-DK" sz="2800" dirty="0" smtClean="0"/>
              <a:t>  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da-DK" sz="2800" dirty="0" smtClean="0"/>
              <a:t>        </a:t>
            </a:r>
            <a:r>
              <a:rPr lang="da-DK" sz="2800" dirty="0" err="1" smtClean="0"/>
              <a:t>Introduction</a:t>
            </a:r>
            <a:endParaRPr lang="da-DK" sz="28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da-DK" sz="2800" dirty="0" smtClean="0"/>
              <a:t>       </a:t>
            </a:r>
            <a:r>
              <a:rPr lang="da-DK" sz="2800" dirty="0" err="1" smtClean="0">
                <a:solidFill>
                  <a:srgbClr val="032571"/>
                </a:solidFill>
              </a:rPr>
              <a:t>On</a:t>
            </a:r>
            <a:r>
              <a:rPr lang="da-DK" sz="2800" dirty="0" smtClean="0">
                <a:solidFill>
                  <a:srgbClr val="032571"/>
                </a:solidFill>
              </a:rPr>
              <a:t> the right </a:t>
            </a:r>
            <a:r>
              <a:rPr lang="da-DK" sz="2800" dirty="0" err="1" smtClean="0">
                <a:solidFill>
                  <a:srgbClr val="032571"/>
                </a:solidFill>
              </a:rPr>
              <a:t>track</a:t>
            </a:r>
            <a:r>
              <a:rPr lang="da-DK" sz="2800" dirty="0" smtClean="0">
                <a:solidFill>
                  <a:srgbClr val="032571"/>
                </a:solidFill>
              </a:rPr>
              <a:t>, 	</a:t>
            </a:r>
            <a:r>
              <a:rPr lang="da-DK" sz="2800" dirty="0" err="1" smtClean="0">
                <a:solidFill>
                  <a:srgbClr val="032571"/>
                </a:solidFill>
              </a:rPr>
              <a:t>Brussels</a:t>
            </a:r>
            <a:endParaRPr lang="da-DK" sz="2800" dirty="0" smtClean="0">
              <a:solidFill>
                <a:srgbClr val="032571"/>
              </a:solidFill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da-DK" sz="2800" dirty="0" smtClean="0"/>
              <a:t>June 2012                 </a:t>
            </a:r>
            <a:endParaRPr lang="en-US" sz="2800" dirty="0" smtClean="0"/>
          </a:p>
        </p:txBody>
      </p:sp>
      <p:sp>
        <p:nvSpPr>
          <p:cNvPr id="20483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96D2A38-6BE5-4E62-8B74-56841345B428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20484" name="Rektangel 6"/>
          <p:cNvSpPr>
            <a:spLocks noChangeArrowheads="1"/>
          </p:cNvSpPr>
          <p:nvPr/>
        </p:nvSpPr>
        <p:spPr bwMode="auto">
          <a:xfrm>
            <a:off x="2286000" y="6357938"/>
            <a:ext cx="36862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sz="1600" dirty="0" err="1"/>
              <a:t>Lær</a:t>
            </a:r>
            <a:r>
              <a:rPr lang="da-DK" sz="1600" dirty="0" err="1">
                <a:solidFill>
                  <a:srgbClr val="FF0000"/>
                </a:solidFill>
              </a:rPr>
              <a:t>dansk</a:t>
            </a:r>
            <a:r>
              <a:rPr lang="da-DK" sz="1600" dirty="0" err="1"/>
              <a:t>|Odense</a:t>
            </a:r>
            <a:r>
              <a:rPr lang="da-DK" sz="1600" dirty="0"/>
              <a:t>                </a:t>
            </a:r>
            <a:r>
              <a:rPr lang="da-DK" sz="1600" i="1" dirty="0" smtClean="0">
                <a:latin typeface="Arial" charset="0"/>
                <a:cs typeface="Arial" charset="0"/>
              </a:rPr>
              <a:t>Denmark</a:t>
            </a:r>
            <a:endParaRPr lang="da-DK" sz="1600" dirty="0"/>
          </a:p>
        </p:txBody>
      </p:sp>
      <p:pic>
        <p:nvPicPr>
          <p:cNvPr id="20485" name="Picture 9" descr="svar bazar 6 fint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1625" y="2276475"/>
            <a:ext cx="4194175" cy="31464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 - Svar baza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 -Quiz og byt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8 -Fang en makke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7 -Stillesigna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0"/>
            <a:ext cx="8540750" cy="1143000"/>
          </a:xfrm>
        </p:spPr>
        <p:txBody>
          <a:bodyPr/>
          <a:lstStyle/>
          <a:p>
            <a:pPr eaLnBrk="1" hangingPunct="1">
              <a:defRPr/>
            </a:pPr>
            <a:r>
              <a:rPr lang="da-DK" sz="3600" dirty="0" smtClean="0">
                <a:solidFill>
                  <a:schemeClr val="tx1"/>
                </a:solidFill>
              </a:rPr>
              <a:t>”</a:t>
            </a:r>
            <a:r>
              <a:rPr lang="da-DK" sz="3600" dirty="0" err="1" smtClean="0">
                <a:solidFill>
                  <a:schemeClr val="tx1"/>
                </a:solidFill>
              </a:rPr>
              <a:t>Quiet-signal</a:t>
            </a:r>
            <a:r>
              <a:rPr lang="da-DK" sz="3600" dirty="0" smtClean="0">
                <a:solidFill>
                  <a:schemeClr val="tx1"/>
                </a:solidFill>
              </a:rPr>
              <a:t>” – </a:t>
            </a:r>
            <a:r>
              <a:rPr lang="da-DK" sz="3600" dirty="0" err="1" smtClean="0">
                <a:solidFill>
                  <a:schemeClr val="tx1"/>
                </a:solidFill>
              </a:rPr>
              <a:t>raise</a:t>
            </a:r>
            <a:r>
              <a:rPr lang="da-DK" sz="3600" dirty="0" smtClean="0">
                <a:solidFill>
                  <a:schemeClr val="tx1"/>
                </a:solidFill>
              </a:rPr>
              <a:t> </a:t>
            </a:r>
            <a:r>
              <a:rPr lang="da-DK" sz="3600" dirty="0" err="1" smtClean="0">
                <a:solidFill>
                  <a:schemeClr val="tx1"/>
                </a:solidFill>
              </a:rPr>
              <a:t>your</a:t>
            </a:r>
            <a:r>
              <a:rPr lang="da-DK" sz="3600" dirty="0" smtClean="0">
                <a:solidFill>
                  <a:schemeClr val="tx1"/>
                </a:solidFill>
              </a:rPr>
              <a:t> arm</a:t>
            </a:r>
            <a:br>
              <a:rPr lang="da-DK" sz="3600" dirty="0" smtClean="0">
                <a:solidFill>
                  <a:schemeClr val="tx1"/>
                </a:solidFill>
              </a:rPr>
            </a:br>
            <a:r>
              <a:rPr lang="da-DK" sz="3200" dirty="0" err="1" smtClean="0">
                <a:solidFill>
                  <a:schemeClr val="tx1"/>
                </a:solidFill>
              </a:rPr>
              <a:t>Purpose</a:t>
            </a:r>
            <a:r>
              <a:rPr lang="da-DK" sz="3200" dirty="0" smtClean="0">
                <a:solidFill>
                  <a:schemeClr val="tx1"/>
                </a:solidFill>
              </a:rPr>
              <a:t>: to </a:t>
            </a:r>
            <a:r>
              <a:rPr lang="da-DK" sz="3200" dirty="0" err="1" smtClean="0">
                <a:solidFill>
                  <a:schemeClr val="tx1"/>
                </a:solidFill>
              </a:rPr>
              <a:t>catch</a:t>
            </a:r>
            <a:r>
              <a:rPr lang="da-DK" sz="3200" dirty="0" smtClean="0">
                <a:solidFill>
                  <a:schemeClr val="tx1"/>
                </a:solidFill>
              </a:rPr>
              <a:t> the attention for 3 sec.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04452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196975"/>
            <a:ext cx="6357938" cy="566102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da-DK" dirty="0" err="1" smtClean="0">
                <a:sym typeface="Wingdings" pitchFamily="2" charset="2"/>
              </a:rPr>
              <a:t>CL-structure</a:t>
            </a:r>
            <a:r>
              <a:rPr lang="da-DK" dirty="0" smtClean="0">
                <a:sym typeface="Wingdings" pitchFamily="2" charset="2"/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da-DK" sz="2400" dirty="0" smtClean="0"/>
              <a:t>”</a:t>
            </a:r>
            <a:r>
              <a:rPr lang="da-DK" sz="2400" b="1" dirty="0" smtClean="0"/>
              <a:t>Stand up – </a:t>
            </a:r>
            <a:r>
              <a:rPr lang="da-DK" sz="2400" b="1" dirty="0" err="1" smtClean="0"/>
              <a:t>hand</a:t>
            </a:r>
            <a:r>
              <a:rPr lang="da-DK" sz="2400" b="1" dirty="0" smtClean="0"/>
              <a:t> up –</a:t>
            </a:r>
          </a:p>
          <a:p>
            <a:pPr eaLnBrk="1" hangingPunct="1">
              <a:buFontTx/>
              <a:buNone/>
              <a:defRPr/>
            </a:pPr>
            <a:r>
              <a:rPr lang="da-DK" sz="2400" b="1" dirty="0" smtClean="0"/>
              <a:t> pair up</a:t>
            </a:r>
            <a:r>
              <a:rPr lang="da-DK" sz="2400" dirty="0" smtClean="0"/>
              <a:t>”</a:t>
            </a:r>
            <a:endParaRPr lang="da-DK" sz="1800" dirty="0" smtClean="0"/>
          </a:p>
          <a:p>
            <a:pPr eaLnBrk="1" hangingPunct="1">
              <a:buFontTx/>
              <a:buNone/>
              <a:defRPr/>
            </a:pPr>
            <a:r>
              <a:rPr lang="da-DK" sz="2000" dirty="0" smtClean="0"/>
              <a:t>The </a:t>
            </a:r>
            <a:r>
              <a:rPr lang="da-DK" sz="2000" dirty="0" err="1" smtClean="0"/>
              <a:t>teacher</a:t>
            </a:r>
            <a:r>
              <a:rPr lang="da-DK" sz="2000" dirty="0" smtClean="0"/>
              <a:t> asks a </a:t>
            </a:r>
            <a:r>
              <a:rPr lang="da-DK" sz="2000" dirty="0" err="1" smtClean="0"/>
              <a:t>question</a:t>
            </a:r>
            <a:r>
              <a:rPr lang="da-DK" sz="2000" dirty="0" smtClean="0"/>
              <a:t>:</a:t>
            </a:r>
          </a:p>
          <a:p>
            <a:pPr eaLnBrk="1" hangingPunct="1">
              <a:buFontTx/>
              <a:buNone/>
              <a:defRPr/>
            </a:pPr>
            <a:r>
              <a:rPr lang="da-DK" sz="2000" dirty="0" smtClean="0"/>
              <a:t>”</a:t>
            </a:r>
            <a:r>
              <a:rPr lang="da-DK" sz="2000" dirty="0" err="1" smtClean="0"/>
              <a:t>what</a:t>
            </a:r>
            <a:r>
              <a:rPr lang="da-DK" sz="2000" dirty="0" smtClean="0"/>
              <a:t> </a:t>
            </a:r>
            <a:r>
              <a:rPr lang="da-DK" sz="2000" dirty="0" err="1" smtClean="0"/>
              <a:t>was</a:t>
            </a:r>
            <a:r>
              <a:rPr lang="da-DK" sz="2000" dirty="0" smtClean="0"/>
              <a:t> </a:t>
            </a:r>
            <a:r>
              <a:rPr lang="da-DK" sz="2000" dirty="0" err="1" smtClean="0"/>
              <a:t>your</a:t>
            </a:r>
            <a:r>
              <a:rPr lang="da-DK" sz="2000" dirty="0" smtClean="0"/>
              <a:t> </a:t>
            </a:r>
            <a:r>
              <a:rPr lang="da-DK" sz="2000" dirty="0" err="1" smtClean="0"/>
              <a:t>favorite</a:t>
            </a:r>
            <a:r>
              <a:rPr lang="da-DK" sz="2000" dirty="0" smtClean="0"/>
              <a:t> </a:t>
            </a:r>
            <a:r>
              <a:rPr lang="da-DK" sz="2000" dirty="0" err="1" smtClean="0"/>
              <a:t>holiday</a:t>
            </a:r>
            <a:r>
              <a:rPr lang="da-DK" sz="2000" dirty="0" smtClean="0"/>
              <a:t> </a:t>
            </a:r>
          </a:p>
          <a:p>
            <a:pPr eaLnBrk="1" hangingPunct="1">
              <a:buFontTx/>
              <a:buNone/>
              <a:defRPr/>
            </a:pPr>
            <a:r>
              <a:rPr lang="da-DK" sz="2000" dirty="0" err="1" smtClean="0"/>
              <a:t>experience</a:t>
            </a:r>
            <a:r>
              <a:rPr lang="da-DK" sz="2000" dirty="0" smtClean="0"/>
              <a:t>?” (</a:t>
            </a:r>
            <a:r>
              <a:rPr lang="da-DK" sz="2000" dirty="0" err="1" smtClean="0"/>
              <a:t>space</a:t>
            </a:r>
            <a:r>
              <a:rPr lang="da-DK" sz="2000" dirty="0" smtClean="0"/>
              <a:t> to </a:t>
            </a:r>
            <a:r>
              <a:rPr lang="da-DK" sz="2000" dirty="0" err="1" smtClean="0"/>
              <a:t>consider</a:t>
            </a:r>
            <a:r>
              <a:rPr lang="da-DK" sz="2000" dirty="0" smtClean="0"/>
              <a:t>).</a:t>
            </a:r>
            <a:endParaRPr lang="da-DK" sz="1600" dirty="0" smtClean="0"/>
          </a:p>
          <a:p>
            <a:pPr eaLnBrk="1" hangingPunct="1">
              <a:buFontTx/>
              <a:buNone/>
              <a:defRPr/>
            </a:pPr>
            <a:r>
              <a:rPr lang="da-DK" sz="2000" dirty="0" smtClean="0"/>
              <a:t>A and B talk and </a:t>
            </a:r>
            <a:r>
              <a:rPr lang="da-DK" sz="2000" dirty="0" err="1" smtClean="0"/>
              <a:t>discuss</a:t>
            </a:r>
            <a:r>
              <a:rPr lang="da-DK" sz="2000" dirty="0" smtClean="0"/>
              <a:t> </a:t>
            </a:r>
            <a:r>
              <a:rPr lang="da-DK" sz="2000" dirty="0" err="1" smtClean="0"/>
              <a:t>about</a:t>
            </a:r>
            <a:r>
              <a:rPr lang="da-DK" sz="2000" dirty="0" smtClean="0"/>
              <a:t> 3 min.</a:t>
            </a:r>
          </a:p>
          <a:p>
            <a:pPr eaLnBrk="1" hangingPunct="1">
              <a:buFontTx/>
              <a:buNone/>
              <a:defRPr/>
            </a:pPr>
            <a:r>
              <a:rPr lang="da-DK" sz="2000" dirty="0" err="1" smtClean="0"/>
              <a:t>Catch</a:t>
            </a:r>
            <a:r>
              <a:rPr lang="da-DK" sz="2000" dirty="0" smtClean="0"/>
              <a:t> a new partner.</a:t>
            </a:r>
          </a:p>
          <a:p>
            <a:pPr eaLnBrk="1" hangingPunct="1">
              <a:buFontTx/>
              <a:buNone/>
              <a:defRPr/>
            </a:pPr>
            <a:r>
              <a:rPr lang="da-DK" sz="2000" dirty="0" smtClean="0"/>
              <a:t>The </a:t>
            </a:r>
            <a:r>
              <a:rPr lang="da-DK" sz="2000" dirty="0" err="1" smtClean="0"/>
              <a:t>teacher</a:t>
            </a:r>
            <a:r>
              <a:rPr lang="da-DK" sz="2000" dirty="0" smtClean="0"/>
              <a:t> asks a new </a:t>
            </a:r>
            <a:r>
              <a:rPr lang="da-DK" sz="2000" dirty="0" err="1" smtClean="0"/>
              <a:t>question</a:t>
            </a:r>
            <a:r>
              <a:rPr lang="da-DK" sz="2000" dirty="0" smtClean="0"/>
              <a:t>:</a:t>
            </a:r>
          </a:p>
          <a:p>
            <a:pPr eaLnBrk="1" hangingPunct="1">
              <a:buFontTx/>
              <a:buNone/>
              <a:defRPr/>
            </a:pPr>
            <a:r>
              <a:rPr lang="da-DK" sz="2000" dirty="0" smtClean="0"/>
              <a:t>”</a:t>
            </a:r>
            <a:r>
              <a:rPr lang="da-DK" sz="2000" dirty="0" err="1" smtClean="0"/>
              <a:t>What</a:t>
            </a:r>
            <a:r>
              <a:rPr lang="da-DK" sz="2000" dirty="0" smtClean="0"/>
              <a:t> do </a:t>
            </a:r>
            <a:r>
              <a:rPr lang="da-DK" sz="2000" dirty="0" err="1" smtClean="0"/>
              <a:t>you</a:t>
            </a:r>
            <a:r>
              <a:rPr lang="da-DK" sz="2000" dirty="0" smtClean="0"/>
              <a:t> </a:t>
            </a:r>
            <a:r>
              <a:rPr lang="da-DK" sz="2000" dirty="0" err="1" smtClean="0"/>
              <a:t>think</a:t>
            </a:r>
            <a:r>
              <a:rPr lang="da-DK" sz="2000" dirty="0" smtClean="0"/>
              <a:t> </a:t>
            </a:r>
            <a:r>
              <a:rPr lang="da-DK" sz="2000" dirty="0" err="1" smtClean="0"/>
              <a:t>about</a:t>
            </a:r>
            <a:r>
              <a:rPr lang="da-DK" sz="2000" dirty="0" smtClean="0"/>
              <a:t> </a:t>
            </a:r>
            <a:r>
              <a:rPr lang="da-DK" sz="2000" dirty="0" err="1" smtClean="0"/>
              <a:t>Brussels</a:t>
            </a:r>
            <a:r>
              <a:rPr lang="da-DK" sz="2000" dirty="0" smtClean="0"/>
              <a:t>?: ..”</a:t>
            </a:r>
          </a:p>
          <a:p>
            <a:pPr eaLnBrk="1" hangingPunct="1">
              <a:buFontTx/>
              <a:buChar char="-"/>
              <a:defRPr/>
            </a:pPr>
            <a:endParaRPr lang="da-DK" sz="2000" dirty="0" smtClean="0"/>
          </a:p>
          <a:p>
            <a:pPr eaLnBrk="1" hangingPunct="1">
              <a:buFontTx/>
              <a:buNone/>
              <a:defRPr/>
            </a:pPr>
            <a:r>
              <a:rPr lang="da-DK" sz="2000" dirty="0" smtClean="0"/>
              <a:t> </a:t>
            </a:r>
          </a:p>
          <a:p>
            <a:pPr eaLnBrk="1" hangingPunct="1">
              <a:buFontTx/>
              <a:buChar char="•"/>
              <a:defRPr/>
            </a:pPr>
            <a:endParaRPr lang="en-US" sz="2400" dirty="0" smtClean="0"/>
          </a:p>
        </p:txBody>
      </p:sp>
      <p:pic>
        <p:nvPicPr>
          <p:cNvPr id="45059" name="Picture 6" descr="Coop stillesigna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773238"/>
            <a:ext cx="4643437" cy="3027362"/>
          </a:xfrm>
        </p:spPr>
      </p:pic>
      <p:sp>
        <p:nvSpPr>
          <p:cNvPr id="45060" name="Tekstboks 6"/>
          <p:cNvSpPr txBox="1">
            <a:spLocks noChangeArrowheads="1"/>
          </p:cNvSpPr>
          <p:nvPr/>
        </p:nvSpPr>
        <p:spPr bwMode="auto">
          <a:xfrm>
            <a:off x="8459788" y="6237288"/>
            <a:ext cx="50482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900" b="1"/>
              <a:t>14</a:t>
            </a:r>
          </a:p>
        </p:txBody>
      </p:sp>
      <p:sp>
        <p:nvSpPr>
          <p:cNvPr id="45061" name="Rektangel 6"/>
          <p:cNvSpPr>
            <a:spLocks noChangeArrowheads="1"/>
          </p:cNvSpPr>
          <p:nvPr/>
        </p:nvSpPr>
        <p:spPr bwMode="auto">
          <a:xfrm>
            <a:off x="2357438" y="6357938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chemeClr val="tx1"/>
                </a:solidFill>
                <a:effectLst/>
              </a:rPr>
              <a:t>”</a:t>
            </a:r>
            <a:r>
              <a:rPr lang="da-DK" sz="3600" dirty="0" err="1" smtClean="0">
                <a:solidFill>
                  <a:schemeClr val="tx1"/>
                </a:solidFill>
                <a:effectLst/>
              </a:rPr>
              <a:t>People</a:t>
            </a:r>
            <a:r>
              <a:rPr lang="da-DK" sz="3600" dirty="0" smtClean="0">
                <a:solidFill>
                  <a:schemeClr val="tx1"/>
                </a:solidFill>
                <a:effectLst/>
              </a:rPr>
              <a:t> </a:t>
            </a:r>
            <a:r>
              <a:rPr lang="da-DK" sz="3600" dirty="0" err="1" smtClean="0">
                <a:solidFill>
                  <a:schemeClr val="tx1"/>
                </a:solidFill>
                <a:effectLst/>
              </a:rPr>
              <a:t>hunt</a:t>
            </a:r>
            <a:r>
              <a:rPr lang="da-DK" sz="3600" dirty="0" smtClean="0">
                <a:solidFill>
                  <a:schemeClr val="tx1"/>
                </a:solidFill>
                <a:effectLst/>
              </a:rPr>
              <a:t>” </a:t>
            </a:r>
            <a:r>
              <a:rPr lang="da-DK" sz="2800" dirty="0" smtClean="0">
                <a:solidFill>
                  <a:schemeClr val="tx1"/>
                </a:solidFill>
                <a:effectLst/>
              </a:rPr>
              <a:t>gives </a:t>
            </a:r>
            <a:r>
              <a:rPr lang="da-DK" sz="2800" dirty="0" err="1" smtClean="0">
                <a:solidFill>
                  <a:schemeClr val="tx1"/>
                </a:solidFill>
                <a:effectLst/>
              </a:rPr>
              <a:t>you</a:t>
            </a:r>
            <a:r>
              <a:rPr lang="da-DK" sz="2800" dirty="0" smtClean="0">
                <a:solidFill>
                  <a:schemeClr val="tx1"/>
                </a:solidFill>
                <a:effectLst/>
              </a:rPr>
              <a:t> </a:t>
            </a:r>
            <a:r>
              <a:rPr lang="da-DK" sz="2800" dirty="0" err="1" smtClean="0">
                <a:solidFill>
                  <a:schemeClr val="tx1"/>
                </a:solidFill>
                <a:effectLst/>
              </a:rPr>
              <a:t>energy</a:t>
            </a:r>
            <a:r>
              <a:rPr lang="da-DK" sz="2800" dirty="0" smtClean="0">
                <a:solidFill>
                  <a:schemeClr val="tx1"/>
                </a:solidFill>
                <a:effectLst/>
              </a:rPr>
              <a:t> and </a:t>
            </a:r>
            <a:r>
              <a:rPr lang="da-DK" sz="2800" dirty="0" err="1" smtClean="0">
                <a:solidFill>
                  <a:schemeClr val="tx1"/>
                </a:solidFill>
                <a:effectLst/>
              </a:rPr>
              <a:t>creates</a:t>
            </a:r>
            <a:r>
              <a:rPr lang="da-DK" sz="2800" dirty="0" smtClean="0">
                <a:solidFill>
                  <a:schemeClr val="tx1"/>
                </a:solidFill>
                <a:effectLst/>
              </a:rPr>
              <a:t> a </a:t>
            </a:r>
            <a:r>
              <a:rPr lang="da-DK" sz="2800" dirty="0" err="1" smtClean="0">
                <a:solidFill>
                  <a:schemeClr val="tx1"/>
                </a:solidFill>
                <a:effectLst/>
              </a:rPr>
              <a:t>good</a:t>
            </a:r>
            <a:r>
              <a:rPr lang="da-DK" sz="2800" dirty="0" smtClean="0">
                <a:solidFill>
                  <a:schemeClr val="tx1"/>
                </a:solidFill>
                <a:effectLst/>
              </a:rPr>
              <a:t> </a:t>
            </a:r>
            <a:r>
              <a:rPr lang="da-DK" sz="2800" dirty="0" err="1" smtClean="0">
                <a:solidFill>
                  <a:schemeClr val="tx1"/>
                </a:solidFill>
                <a:effectLst/>
              </a:rPr>
              <a:t>atmosphere</a:t>
            </a:r>
            <a:endParaRPr lang="en-US" sz="24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7106" name="Rectangle 4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da-DK" sz="2400" dirty="0" smtClean="0">
                <a:effectLst/>
              </a:rPr>
              <a:t>The students </a:t>
            </a:r>
            <a:r>
              <a:rPr lang="da-DK" sz="2400" dirty="0" err="1" smtClean="0">
                <a:effectLst/>
              </a:rPr>
              <a:t>receive</a:t>
            </a:r>
            <a:r>
              <a:rPr lang="da-DK" sz="2400" dirty="0" smtClean="0">
                <a:effectLst/>
              </a:rPr>
              <a:t> a </a:t>
            </a:r>
            <a:r>
              <a:rPr lang="da-DK" sz="2400" dirty="0" err="1" smtClean="0">
                <a:effectLst/>
              </a:rPr>
              <a:t>piece</a:t>
            </a:r>
            <a:r>
              <a:rPr lang="da-DK" sz="2400" dirty="0" smtClean="0">
                <a:effectLst/>
              </a:rPr>
              <a:t> of </a:t>
            </a:r>
            <a:r>
              <a:rPr lang="da-DK" sz="2400" dirty="0" err="1" smtClean="0">
                <a:effectLst/>
              </a:rPr>
              <a:t>paper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with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questions</a:t>
            </a:r>
            <a:endParaRPr lang="da-DK" sz="2400" dirty="0" smtClean="0">
              <a:effectLst/>
            </a:endParaRPr>
          </a:p>
          <a:p>
            <a:pPr>
              <a:buFontTx/>
              <a:buChar char="•"/>
            </a:pPr>
            <a:r>
              <a:rPr lang="da-DK" sz="2400" dirty="0" err="1" smtClean="0">
                <a:effectLst/>
              </a:rPr>
              <a:t>You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catch</a:t>
            </a:r>
            <a:r>
              <a:rPr lang="da-DK" sz="2400" dirty="0" smtClean="0">
                <a:effectLst/>
              </a:rPr>
              <a:t> a partner, ask a </a:t>
            </a:r>
            <a:r>
              <a:rPr lang="da-DK" sz="2400" dirty="0" err="1" smtClean="0">
                <a:effectLst/>
              </a:rPr>
              <a:t>question</a:t>
            </a:r>
            <a:r>
              <a:rPr lang="da-DK" sz="2400" dirty="0" smtClean="0">
                <a:effectLst/>
              </a:rPr>
              <a:t>. If </a:t>
            </a:r>
            <a:r>
              <a:rPr lang="da-DK" sz="2400" dirty="0" err="1" smtClean="0">
                <a:effectLst/>
              </a:rPr>
              <a:t>your</a:t>
            </a:r>
            <a:r>
              <a:rPr lang="da-DK" sz="2400" dirty="0" smtClean="0">
                <a:effectLst/>
              </a:rPr>
              <a:t> partner </a:t>
            </a:r>
            <a:r>
              <a:rPr lang="da-DK" sz="2400" dirty="0" err="1" smtClean="0">
                <a:effectLst/>
              </a:rPr>
              <a:t>can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answer</a:t>
            </a:r>
            <a:r>
              <a:rPr lang="da-DK" sz="2400" dirty="0" smtClean="0">
                <a:effectLst/>
              </a:rPr>
              <a:t>, </a:t>
            </a:r>
            <a:r>
              <a:rPr lang="da-DK" sz="2400" dirty="0" err="1" smtClean="0">
                <a:effectLst/>
              </a:rPr>
              <a:t>he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signs</a:t>
            </a:r>
            <a:endParaRPr lang="da-DK" sz="2400" dirty="0" smtClean="0">
              <a:effectLst/>
            </a:endParaRPr>
          </a:p>
          <a:p>
            <a:pPr>
              <a:buFontTx/>
              <a:buChar char="•"/>
            </a:pPr>
            <a:r>
              <a:rPr lang="da-DK" sz="2400" dirty="0" err="1" smtClean="0">
                <a:effectLst/>
              </a:rPr>
              <a:t>Raise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your</a:t>
            </a:r>
            <a:r>
              <a:rPr lang="da-DK" sz="2400" dirty="0" smtClean="0">
                <a:effectLst/>
              </a:rPr>
              <a:t> arm, </a:t>
            </a:r>
            <a:r>
              <a:rPr lang="da-DK" sz="2400" dirty="0" err="1" smtClean="0">
                <a:effectLst/>
              </a:rPr>
              <a:t>catch</a:t>
            </a:r>
            <a:r>
              <a:rPr lang="da-DK" sz="2400" dirty="0" smtClean="0">
                <a:effectLst/>
              </a:rPr>
              <a:t> a new partner.</a:t>
            </a:r>
          </a:p>
          <a:p>
            <a:pPr>
              <a:buFontTx/>
              <a:buChar char="•"/>
            </a:pPr>
            <a:r>
              <a:rPr lang="da-DK" sz="2400" dirty="0" err="1" smtClean="0">
                <a:effectLst/>
              </a:rPr>
              <a:t>Each</a:t>
            </a:r>
            <a:r>
              <a:rPr lang="da-DK" sz="2400" dirty="0" smtClean="0">
                <a:effectLst/>
              </a:rPr>
              <a:t> partner </a:t>
            </a:r>
            <a:r>
              <a:rPr lang="da-DK" sz="2400" dirty="0" err="1" smtClean="0">
                <a:effectLst/>
              </a:rPr>
              <a:t>can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only</a:t>
            </a:r>
            <a:r>
              <a:rPr lang="da-DK" sz="2400" dirty="0" smtClean="0">
                <a:effectLst/>
              </a:rPr>
              <a:t> sign </a:t>
            </a:r>
            <a:r>
              <a:rPr lang="da-DK" sz="2400" dirty="0" err="1" smtClean="0">
                <a:effectLst/>
              </a:rPr>
              <a:t>once</a:t>
            </a:r>
            <a:endParaRPr lang="en-US" sz="2400" dirty="0" smtClean="0">
              <a:effectLst/>
            </a:endParaRPr>
          </a:p>
        </p:txBody>
      </p:sp>
      <p:pic>
        <p:nvPicPr>
          <p:cNvPr id="47107" name="Picture 6" descr="svar bazar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2111375"/>
            <a:ext cx="4414837" cy="3309938"/>
          </a:xfrm>
        </p:spPr>
      </p:pic>
      <p:sp>
        <p:nvSpPr>
          <p:cNvPr id="47108" name="Tekstboks 6"/>
          <p:cNvSpPr txBox="1">
            <a:spLocks noChangeArrowheads="1"/>
          </p:cNvSpPr>
          <p:nvPr/>
        </p:nvSpPr>
        <p:spPr bwMode="auto">
          <a:xfrm>
            <a:off x="8459788" y="6237288"/>
            <a:ext cx="50482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900" b="1"/>
              <a:t>16</a:t>
            </a:r>
          </a:p>
        </p:txBody>
      </p:sp>
      <p:sp>
        <p:nvSpPr>
          <p:cNvPr id="47109" name="Rektangel 6"/>
          <p:cNvSpPr>
            <a:spLocks noChangeArrowheads="1"/>
          </p:cNvSpPr>
          <p:nvPr/>
        </p:nvSpPr>
        <p:spPr bwMode="auto">
          <a:xfrm>
            <a:off x="2286000" y="6488113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-100013"/>
            <a:ext cx="8540750" cy="1143001"/>
          </a:xfrm>
        </p:spPr>
        <p:txBody>
          <a:bodyPr/>
          <a:lstStyle/>
          <a:p>
            <a:pPr eaLnBrk="1" hangingPunct="1">
              <a:defRPr/>
            </a:pPr>
            <a:r>
              <a:rPr lang="da-DK" sz="4000" dirty="0" smtClean="0">
                <a:solidFill>
                  <a:schemeClr val="tx1"/>
                </a:solidFill>
              </a:rPr>
              <a:t> Quiz – </a:t>
            </a:r>
            <a:r>
              <a:rPr lang="da-DK" sz="4000" dirty="0" err="1" smtClean="0">
                <a:solidFill>
                  <a:schemeClr val="tx1"/>
                </a:solidFill>
              </a:rPr>
              <a:t>quiz</a:t>
            </a:r>
            <a:r>
              <a:rPr lang="da-DK" sz="4000" dirty="0" smtClean="0">
                <a:solidFill>
                  <a:schemeClr val="tx1"/>
                </a:solidFill>
              </a:rPr>
              <a:t> - </a:t>
            </a:r>
            <a:r>
              <a:rPr lang="da-DK" sz="4000" dirty="0" err="1" smtClean="0">
                <a:solidFill>
                  <a:schemeClr val="tx1"/>
                </a:solidFill>
              </a:rPr>
              <a:t>trade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108548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07950" y="836613"/>
            <a:ext cx="4194175" cy="4498975"/>
          </a:xfrm>
        </p:spPr>
        <p:txBody>
          <a:bodyPr/>
          <a:lstStyle/>
          <a:p>
            <a:pPr eaLnBrk="1" hangingPunct="1">
              <a:defRPr/>
            </a:pPr>
            <a:r>
              <a:rPr lang="da-DK" sz="2400" dirty="0" smtClean="0"/>
              <a:t>to </a:t>
            </a:r>
            <a:r>
              <a:rPr lang="da-DK" sz="2400" dirty="0" err="1" smtClean="0"/>
              <a:t>remember</a:t>
            </a:r>
            <a:r>
              <a:rPr lang="da-DK" sz="2400" dirty="0" smtClean="0"/>
              <a:t> and </a:t>
            </a:r>
            <a:r>
              <a:rPr lang="da-DK" sz="2400" dirty="0" err="1" smtClean="0"/>
              <a:t>explain</a:t>
            </a:r>
            <a:r>
              <a:rPr lang="da-DK" sz="2400" dirty="0" smtClean="0"/>
              <a:t> </a:t>
            </a:r>
            <a:r>
              <a:rPr lang="da-DK" sz="2400" dirty="0" err="1" smtClean="0"/>
              <a:t>knowledge</a:t>
            </a:r>
            <a:r>
              <a:rPr lang="da-DK" sz="2400" dirty="0" smtClean="0"/>
              <a:t> .</a:t>
            </a:r>
          </a:p>
          <a:p>
            <a:pPr eaLnBrk="1" hangingPunct="1">
              <a:buFontTx/>
              <a:buChar char="-"/>
              <a:defRPr/>
            </a:pPr>
            <a:r>
              <a:rPr lang="da-DK" sz="2000" dirty="0" smtClean="0"/>
              <a:t>To </a:t>
            </a:r>
            <a:r>
              <a:rPr lang="da-DK" sz="2000" dirty="0" err="1" smtClean="0"/>
              <a:t>explain</a:t>
            </a:r>
            <a:r>
              <a:rPr lang="da-DK" sz="2000" dirty="0" smtClean="0"/>
              <a:t> </a:t>
            </a:r>
            <a:r>
              <a:rPr lang="da-DK" sz="2000" dirty="0" err="1" smtClean="0"/>
              <a:t>words</a:t>
            </a:r>
            <a:r>
              <a:rPr lang="da-DK" sz="2000" dirty="0" smtClean="0"/>
              <a:t> from a </a:t>
            </a:r>
            <a:r>
              <a:rPr lang="da-DK" sz="2000" dirty="0" err="1" smtClean="0"/>
              <a:t>text</a:t>
            </a:r>
            <a:r>
              <a:rPr lang="da-DK" sz="2000" dirty="0" smtClean="0"/>
              <a:t>.</a:t>
            </a:r>
          </a:p>
          <a:p>
            <a:pPr eaLnBrk="1" hangingPunct="1">
              <a:buFontTx/>
              <a:buChar char="-"/>
              <a:defRPr/>
            </a:pPr>
            <a:r>
              <a:rPr lang="da-DK" sz="2000" dirty="0" err="1" smtClean="0"/>
              <a:t>Past</a:t>
            </a:r>
            <a:r>
              <a:rPr lang="da-DK" sz="2000" dirty="0" smtClean="0"/>
              <a:t> and present </a:t>
            </a:r>
            <a:r>
              <a:rPr lang="da-DK" sz="2000" dirty="0" err="1" smtClean="0"/>
              <a:t>tense</a:t>
            </a:r>
            <a:r>
              <a:rPr lang="da-DK" sz="2000" dirty="0" smtClean="0"/>
              <a:t>.</a:t>
            </a:r>
          </a:p>
          <a:p>
            <a:pPr eaLnBrk="1" hangingPunct="1">
              <a:buFontTx/>
              <a:buChar char="-"/>
              <a:defRPr/>
            </a:pPr>
            <a:r>
              <a:rPr lang="da-DK" sz="2000" dirty="0" err="1" smtClean="0"/>
              <a:t>Questions</a:t>
            </a:r>
            <a:r>
              <a:rPr lang="da-DK" sz="2000" dirty="0" smtClean="0"/>
              <a:t> to a book </a:t>
            </a:r>
            <a:r>
              <a:rPr lang="da-DK" sz="2000" dirty="0" err="1" smtClean="0"/>
              <a:t>or</a:t>
            </a:r>
            <a:r>
              <a:rPr lang="da-DK" sz="2000" dirty="0" smtClean="0"/>
              <a:t> a </a:t>
            </a:r>
            <a:r>
              <a:rPr lang="da-DK" sz="2000" dirty="0" err="1" smtClean="0"/>
              <a:t>text</a:t>
            </a:r>
            <a:r>
              <a:rPr lang="da-DK" sz="2000" dirty="0" smtClean="0"/>
              <a:t> </a:t>
            </a:r>
            <a:r>
              <a:rPr lang="da-DK" sz="2000" dirty="0" err="1" smtClean="0"/>
              <a:t>read</a:t>
            </a:r>
            <a:r>
              <a:rPr lang="da-DK" sz="2000" dirty="0" smtClean="0"/>
              <a:t> in </a:t>
            </a:r>
            <a:r>
              <a:rPr lang="da-DK" sz="2000" dirty="0" err="1" smtClean="0"/>
              <a:t>class</a:t>
            </a:r>
            <a:r>
              <a:rPr lang="da-DK" sz="2000" dirty="0" smtClean="0"/>
              <a:t>.</a:t>
            </a:r>
          </a:p>
          <a:p>
            <a:pPr eaLnBrk="1" hangingPunct="1">
              <a:buFontTx/>
              <a:buChar char="-"/>
              <a:defRPr/>
            </a:pPr>
            <a:r>
              <a:rPr lang="da-DK" sz="2000" dirty="0" smtClean="0"/>
              <a:t>Word </a:t>
            </a:r>
            <a:r>
              <a:rPr lang="da-DK" sz="2000" dirty="0" err="1" smtClean="0"/>
              <a:t>order</a:t>
            </a:r>
            <a:r>
              <a:rPr lang="da-DK" sz="2000" dirty="0" smtClean="0"/>
              <a:t> </a:t>
            </a:r>
            <a:r>
              <a:rPr lang="da-DK" sz="2000" dirty="0" err="1" smtClean="0"/>
              <a:t>exercises</a:t>
            </a:r>
            <a:r>
              <a:rPr lang="da-DK" sz="2000" dirty="0" smtClean="0"/>
              <a:t>.</a:t>
            </a:r>
          </a:p>
          <a:p>
            <a:pPr eaLnBrk="1" hangingPunct="1">
              <a:buFontTx/>
              <a:buChar char="-"/>
              <a:defRPr/>
            </a:pPr>
            <a:r>
              <a:rPr lang="da-DK" sz="2000" dirty="0" err="1" smtClean="0"/>
              <a:t>Cards</a:t>
            </a:r>
            <a:r>
              <a:rPr lang="da-DK" sz="2000" dirty="0" smtClean="0"/>
              <a:t> </a:t>
            </a:r>
            <a:r>
              <a:rPr lang="da-DK" sz="2000" dirty="0" err="1" smtClean="0"/>
              <a:t>with</a:t>
            </a:r>
            <a:r>
              <a:rPr lang="da-DK" sz="2000" dirty="0" smtClean="0"/>
              <a:t> </a:t>
            </a:r>
            <a:r>
              <a:rPr lang="da-DK" sz="2000" dirty="0" err="1" smtClean="0"/>
              <a:t>pictures</a:t>
            </a:r>
            <a:r>
              <a:rPr lang="da-DK" sz="2000" dirty="0" smtClean="0"/>
              <a:t>: ”</a:t>
            </a:r>
            <a:r>
              <a:rPr lang="da-DK" sz="2000" dirty="0" err="1" smtClean="0"/>
              <a:t>what</a:t>
            </a:r>
            <a:r>
              <a:rPr lang="da-DK" sz="2000" dirty="0" smtClean="0"/>
              <a:t> is </a:t>
            </a:r>
            <a:r>
              <a:rPr lang="da-DK" sz="2000" dirty="0" err="1" smtClean="0"/>
              <a:t>this</a:t>
            </a:r>
            <a:r>
              <a:rPr lang="da-DK" sz="2000" dirty="0" smtClean="0"/>
              <a:t>?”</a:t>
            </a:r>
          </a:p>
          <a:p>
            <a:pPr eaLnBrk="1" hangingPunct="1">
              <a:buFontTx/>
              <a:buNone/>
              <a:defRPr/>
            </a:pPr>
            <a:r>
              <a:rPr lang="da-DK" sz="2000" dirty="0" smtClean="0"/>
              <a:t>	”</a:t>
            </a:r>
            <a:r>
              <a:rPr lang="da-DK" sz="2000" dirty="0" err="1" smtClean="0"/>
              <a:t>What</a:t>
            </a:r>
            <a:r>
              <a:rPr lang="da-DK" sz="2000" dirty="0" smtClean="0"/>
              <a:t> is </a:t>
            </a:r>
            <a:r>
              <a:rPr lang="da-DK" sz="2000" dirty="0" err="1" smtClean="0"/>
              <a:t>he/she</a:t>
            </a:r>
            <a:r>
              <a:rPr lang="da-DK" sz="2000" dirty="0" smtClean="0"/>
              <a:t> </a:t>
            </a:r>
            <a:r>
              <a:rPr lang="da-DK" sz="2000" dirty="0" err="1" smtClean="0"/>
              <a:t>doing</a:t>
            </a:r>
            <a:r>
              <a:rPr lang="da-DK" sz="2000" dirty="0" smtClean="0"/>
              <a:t>?”</a:t>
            </a:r>
          </a:p>
          <a:p>
            <a:pPr eaLnBrk="1" hangingPunct="1">
              <a:buFontTx/>
              <a:buChar char="•"/>
              <a:defRPr/>
            </a:pPr>
            <a:r>
              <a:rPr lang="da-DK" sz="2000" b="1" dirty="0" err="1" smtClean="0">
                <a:solidFill>
                  <a:srgbClr val="FF3300"/>
                </a:solidFill>
              </a:rPr>
              <a:t>Ideas</a:t>
            </a:r>
            <a:r>
              <a:rPr lang="da-DK" sz="2000" b="1" dirty="0" smtClean="0">
                <a:solidFill>
                  <a:srgbClr val="FF3300"/>
                </a:solidFill>
              </a:rPr>
              <a:t>:</a:t>
            </a:r>
          </a:p>
          <a:p>
            <a:pPr eaLnBrk="1" hangingPunct="1">
              <a:buFontTx/>
              <a:buChar char="-"/>
              <a:defRPr/>
            </a:pPr>
            <a:r>
              <a:rPr lang="da-DK" sz="2000" dirty="0" smtClean="0"/>
              <a:t>A: ” </a:t>
            </a:r>
            <a:r>
              <a:rPr lang="da-DK" sz="2000" dirty="0" err="1" smtClean="0"/>
              <a:t>what</a:t>
            </a:r>
            <a:r>
              <a:rPr lang="da-DK" sz="2000" dirty="0" smtClean="0"/>
              <a:t> is the </a:t>
            </a:r>
            <a:r>
              <a:rPr lang="da-DK" sz="2000" dirty="0" err="1" smtClean="0"/>
              <a:t>past</a:t>
            </a:r>
            <a:r>
              <a:rPr lang="da-DK" sz="2000" dirty="0" smtClean="0"/>
              <a:t> </a:t>
            </a:r>
            <a:r>
              <a:rPr lang="da-DK" sz="2000" dirty="0" err="1" smtClean="0"/>
              <a:t>tense</a:t>
            </a:r>
            <a:r>
              <a:rPr lang="da-DK" sz="2000" dirty="0" smtClean="0"/>
              <a:t> of ”</a:t>
            </a:r>
            <a:r>
              <a:rPr lang="da-DK" sz="2000" dirty="0" err="1" smtClean="0"/>
              <a:t>he</a:t>
            </a:r>
            <a:r>
              <a:rPr lang="da-DK" sz="2000" dirty="0" smtClean="0"/>
              <a:t> </a:t>
            </a:r>
            <a:r>
              <a:rPr lang="da-DK" sz="2000" dirty="0" err="1" smtClean="0"/>
              <a:t>walks</a:t>
            </a:r>
            <a:r>
              <a:rPr lang="da-DK" sz="2000" dirty="0" smtClean="0"/>
              <a:t>”?</a:t>
            </a:r>
          </a:p>
          <a:p>
            <a:pPr eaLnBrk="1" hangingPunct="1">
              <a:buFontTx/>
              <a:buChar char="-"/>
              <a:defRPr/>
            </a:pPr>
            <a:r>
              <a:rPr lang="da-DK" sz="2000" dirty="0" smtClean="0"/>
              <a:t>B: ”It is ”</a:t>
            </a:r>
            <a:r>
              <a:rPr lang="da-DK" sz="2000" dirty="0" err="1" smtClean="0"/>
              <a:t>he</a:t>
            </a:r>
            <a:r>
              <a:rPr lang="da-DK" sz="2000" dirty="0" smtClean="0"/>
              <a:t> </a:t>
            </a:r>
            <a:r>
              <a:rPr lang="da-DK" sz="2000" dirty="0" err="1" smtClean="0"/>
              <a:t>walked</a:t>
            </a:r>
            <a:r>
              <a:rPr lang="da-DK" sz="2000" dirty="0" smtClean="0"/>
              <a:t>”.</a:t>
            </a:r>
          </a:p>
          <a:p>
            <a:pPr eaLnBrk="1" hangingPunct="1">
              <a:buFontTx/>
              <a:buNone/>
              <a:defRPr/>
            </a:pPr>
            <a:endParaRPr lang="da-DK" sz="2000" dirty="0" smtClean="0"/>
          </a:p>
        </p:txBody>
      </p:sp>
      <p:pic>
        <p:nvPicPr>
          <p:cNvPr id="48131" name="Picture 6" descr="Coopbytter kor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0200" y="981075"/>
            <a:ext cx="4486275" cy="3363913"/>
          </a:xfrm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356100" y="5517232"/>
            <a:ext cx="4572000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  <a:buFontTx/>
              <a:buChar char="-"/>
              <a:defRPr/>
            </a:pPr>
            <a:r>
              <a:rPr lang="da-DK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A: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Could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you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explain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the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meaning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of the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word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polution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?”</a:t>
            </a:r>
            <a:endParaRPr lang="da-DK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80000"/>
              <a:buFontTx/>
              <a:buChar char="-"/>
              <a:defRPr/>
            </a:pPr>
            <a:r>
              <a:rPr lang="da-DK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B: 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”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Yes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, I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can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try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”</a:t>
            </a:r>
            <a:endParaRPr lang="da-DK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80000"/>
              <a:buFontTx/>
              <a:buChar char="-"/>
              <a:defRPr/>
            </a:pPr>
            <a:endParaRPr 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356100" y="4508500"/>
            <a:ext cx="4564063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Tx/>
              <a:buChar char="-"/>
              <a:defRPr/>
            </a:pPr>
            <a:r>
              <a:rPr lang="da-DK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:”Can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you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explain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,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what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it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means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to rent a house?”</a:t>
            </a:r>
            <a:endParaRPr lang="da-DK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Tx/>
              <a:buChar char="-"/>
              <a:defRPr/>
            </a:pPr>
            <a:r>
              <a:rPr lang="da-DK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B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:”Yes, I </a:t>
            </a:r>
            <a:r>
              <a:rPr lang="da-DK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can</a:t>
            </a:r>
            <a:r>
              <a:rPr lang="da-DK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”</a:t>
            </a:r>
            <a:endParaRPr lang="da-DK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48134" name="Tekstboks 8"/>
          <p:cNvSpPr txBox="1">
            <a:spLocks noChangeArrowheads="1"/>
          </p:cNvSpPr>
          <p:nvPr/>
        </p:nvSpPr>
        <p:spPr bwMode="auto">
          <a:xfrm>
            <a:off x="8459788" y="6237288"/>
            <a:ext cx="50482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900" b="1"/>
              <a:t>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8540750" cy="1143000"/>
          </a:xfrm>
        </p:spPr>
        <p:txBody>
          <a:bodyPr/>
          <a:lstStyle/>
          <a:p>
            <a:pPr>
              <a:defRPr/>
            </a:pPr>
            <a:r>
              <a:rPr lang="da-DK" sz="3200" dirty="0" err="1" smtClean="0">
                <a:solidFill>
                  <a:schemeClr val="tx1"/>
                </a:solidFill>
              </a:rPr>
              <a:t>What</a:t>
            </a:r>
            <a:r>
              <a:rPr lang="da-DK" sz="3200" dirty="0" smtClean="0">
                <a:solidFill>
                  <a:schemeClr val="tx1"/>
                </a:solidFill>
              </a:rPr>
              <a:t> is </a:t>
            </a:r>
            <a:r>
              <a:rPr lang="da-DK" sz="3200" dirty="0" err="1" smtClean="0">
                <a:solidFill>
                  <a:schemeClr val="tx1"/>
                </a:solidFill>
              </a:rPr>
              <a:t>Cooperative</a:t>
            </a:r>
            <a:r>
              <a:rPr lang="da-DK" sz="3200" dirty="0" smtClean="0">
                <a:solidFill>
                  <a:schemeClr val="tx1"/>
                </a:solidFill>
              </a:rPr>
              <a:t> </a:t>
            </a:r>
            <a:r>
              <a:rPr lang="da-DK" sz="3200" dirty="0" err="1" smtClean="0">
                <a:solidFill>
                  <a:schemeClr val="tx1"/>
                </a:solidFill>
              </a:rPr>
              <a:t>Learning</a:t>
            </a:r>
            <a:r>
              <a:rPr lang="da-DK" sz="3200" dirty="0" smtClean="0">
                <a:solidFill>
                  <a:schemeClr val="tx1"/>
                </a:solidFill>
              </a:rPr>
              <a:t>?</a:t>
            </a:r>
            <a:endParaRPr lang="da-DK" sz="3200" dirty="0">
              <a:solidFill>
                <a:schemeClr val="tx1"/>
              </a:solidFill>
            </a:endParaRPr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214313" y="1143000"/>
            <a:ext cx="4194175" cy="4498975"/>
          </a:xfrm>
        </p:spPr>
        <p:txBody>
          <a:bodyPr/>
          <a:lstStyle/>
          <a:p>
            <a:pPr>
              <a:defRPr/>
            </a:pPr>
            <a:r>
              <a:rPr lang="da-DK" sz="2000" dirty="0" smtClean="0"/>
              <a:t>Dr. Spencer </a:t>
            </a:r>
            <a:r>
              <a:rPr lang="da-DK" sz="2000" dirty="0" err="1" smtClean="0"/>
              <a:t>Kagan</a:t>
            </a:r>
            <a:r>
              <a:rPr lang="da-DK" sz="2000" dirty="0" smtClean="0"/>
              <a:t> prof. of </a:t>
            </a:r>
            <a:r>
              <a:rPr lang="da-DK" sz="2000" dirty="0" err="1" smtClean="0"/>
              <a:t>psychology</a:t>
            </a:r>
            <a:r>
              <a:rPr lang="da-DK" sz="2000" dirty="0" smtClean="0"/>
              <a:t> and </a:t>
            </a:r>
            <a:r>
              <a:rPr lang="da-DK" sz="2000" dirty="0" err="1" smtClean="0"/>
              <a:t>education</a:t>
            </a:r>
            <a:r>
              <a:rPr lang="da-DK" sz="2000" dirty="0" smtClean="0"/>
              <a:t> at the </a:t>
            </a:r>
            <a:r>
              <a:rPr lang="da-DK" sz="2000" dirty="0" err="1" smtClean="0"/>
              <a:t>university</a:t>
            </a:r>
            <a:r>
              <a:rPr lang="da-DK" sz="2000" dirty="0" smtClean="0"/>
              <a:t> of </a:t>
            </a:r>
            <a:r>
              <a:rPr lang="da-DK" sz="2000" dirty="0" err="1" smtClean="0"/>
              <a:t>California</a:t>
            </a:r>
            <a:r>
              <a:rPr lang="da-DK" sz="2000" dirty="0" smtClean="0"/>
              <a:t> - research </a:t>
            </a:r>
            <a:r>
              <a:rPr lang="da-DK" sz="2000" dirty="0" err="1" smtClean="0"/>
              <a:t>since</a:t>
            </a:r>
            <a:r>
              <a:rPr lang="da-DK" sz="2000" dirty="0" smtClean="0"/>
              <a:t> 1960’s in cl, multiple </a:t>
            </a:r>
            <a:r>
              <a:rPr lang="da-DK" sz="2000" dirty="0" err="1" smtClean="0"/>
              <a:t>intelligences</a:t>
            </a:r>
            <a:r>
              <a:rPr lang="da-DK" sz="2000" dirty="0" smtClean="0"/>
              <a:t>, </a:t>
            </a:r>
            <a:r>
              <a:rPr lang="da-DK" sz="2000" dirty="0" err="1" smtClean="0"/>
              <a:t>classroom</a:t>
            </a:r>
            <a:r>
              <a:rPr lang="da-DK" sz="2000" dirty="0" smtClean="0"/>
              <a:t> </a:t>
            </a:r>
            <a:r>
              <a:rPr lang="da-DK" sz="2000" dirty="0" err="1" smtClean="0"/>
              <a:t>discipline</a:t>
            </a:r>
            <a:r>
              <a:rPr lang="da-DK" sz="2000" dirty="0" smtClean="0"/>
              <a:t>. His </a:t>
            </a:r>
            <a:r>
              <a:rPr lang="da-DK" sz="2000" dirty="0" err="1" smtClean="0"/>
              <a:t>strategies</a:t>
            </a:r>
            <a:r>
              <a:rPr lang="da-DK" sz="2000" dirty="0" smtClean="0"/>
              <a:t> </a:t>
            </a:r>
            <a:r>
              <a:rPr lang="da-DK" sz="2000" dirty="0" err="1" smtClean="0"/>
              <a:t>are</a:t>
            </a:r>
            <a:r>
              <a:rPr lang="da-DK" sz="2000" dirty="0" smtClean="0"/>
              <a:t> </a:t>
            </a:r>
            <a:r>
              <a:rPr lang="da-DK" sz="2000" dirty="0" err="1" smtClean="0"/>
              <a:t>used</a:t>
            </a:r>
            <a:r>
              <a:rPr lang="da-DK" sz="2000" dirty="0" smtClean="0"/>
              <a:t> in </a:t>
            </a:r>
            <a:r>
              <a:rPr lang="da-DK" sz="2000" dirty="0" err="1" smtClean="0"/>
              <a:t>teacher</a:t>
            </a:r>
            <a:r>
              <a:rPr lang="da-DK" sz="2000" dirty="0" smtClean="0"/>
              <a:t> </a:t>
            </a:r>
            <a:r>
              <a:rPr lang="da-DK" sz="2000" dirty="0" err="1" smtClean="0"/>
              <a:t>training</a:t>
            </a:r>
            <a:r>
              <a:rPr lang="da-DK" sz="2000" dirty="0" smtClean="0"/>
              <a:t> </a:t>
            </a:r>
            <a:r>
              <a:rPr lang="da-DK" sz="2000" dirty="0" err="1" smtClean="0"/>
              <a:t>institutes</a:t>
            </a:r>
            <a:r>
              <a:rPr lang="da-DK" sz="2000" dirty="0" smtClean="0"/>
              <a:t> in </a:t>
            </a:r>
            <a:r>
              <a:rPr lang="da-DK" sz="2000" dirty="0" err="1" smtClean="0"/>
              <a:t>many</a:t>
            </a:r>
            <a:r>
              <a:rPr lang="da-DK" sz="2000" dirty="0" smtClean="0"/>
              <a:t> </a:t>
            </a:r>
            <a:r>
              <a:rPr lang="da-DK" sz="2000" dirty="0" err="1" smtClean="0"/>
              <a:t>countries</a:t>
            </a:r>
            <a:r>
              <a:rPr lang="da-DK" sz="2000" dirty="0" smtClean="0"/>
              <a:t>.</a:t>
            </a:r>
          </a:p>
          <a:p>
            <a:pPr>
              <a:defRPr/>
            </a:pPr>
            <a:r>
              <a:rPr lang="da-DK" sz="2000" dirty="0" err="1" smtClean="0"/>
              <a:t>Strictly</a:t>
            </a:r>
            <a:r>
              <a:rPr lang="da-DK" sz="2000" dirty="0" smtClean="0"/>
              <a:t> </a:t>
            </a:r>
            <a:r>
              <a:rPr lang="da-DK" sz="2000" dirty="0" err="1" smtClean="0"/>
              <a:t>teacher-controlled</a:t>
            </a:r>
            <a:r>
              <a:rPr lang="da-DK" sz="2000" dirty="0" smtClean="0"/>
              <a:t> </a:t>
            </a:r>
            <a:r>
              <a:rPr lang="da-DK" sz="2000" dirty="0" err="1" smtClean="0"/>
              <a:t>structures</a:t>
            </a:r>
            <a:endParaRPr lang="da-DK" sz="2000" dirty="0" smtClean="0"/>
          </a:p>
          <a:p>
            <a:pPr>
              <a:defRPr/>
            </a:pPr>
            <a:r>
              <a:rPr lang="da-DK" sz="2000" dirty="0" err="1" smtClean="0"/>
              <a:t>Cooperation</a:t>
            </a:r>
            <a:r>
              <a:rPr lang="da-DK" sz="2000" dirty="0" smtClean="0"/>
              <a:t> in pairs, </a:t>
            </a:r>
            <a:r>
              <a:rPr lang="da-DK" sz="2000" dirty="0" err="1" smtClean="0"/>
              <a:t>groups</a:t>
            </a:r>
            <a:r>
              <a:rPr lang="da-DK" sz="2000" dirty="0" smtClean="0"/>
              <a:t> </a:t>
            </a:r>
            <a:r>
              <a:rPr lang="da-DK" sz="2000" dirty="0" err="1" smtClean="0"/>
              <a:t>or</a:t>
            </a:r>
            <a:r>
              <a:rPr lang="da-DK" sz="2000" dirty="0" smtClean="0"/>
              <a:t> the </a:t>
            </a:r>
            <a:r>
              <a:rPr lang="da-DK" sz="2000" dirty="0" err="1" smtClean="0"/>
              <a:t>whole</a:t>
            </a:r>
            <a:r>
              <a:rPr lang="da-DK" sz="2000" dirty="0" smtClean="0"/>
              <a:t> </a:t>
            </a:r>
            <a:r>
              <a:rPr lang="da-DK" sz="2000" dirty="0" err="1" smtClean="0"/>
              <a:t>class</a:t>
            </a:r>
            <a:endParaRPr lang="da-DK" sz="2000" dirty="0" smtClean="0"/>
          </a:p>
          <a:p>
            <a:pPr>
              <a:defRPr/>
            </a:pPr>
            <a:r>
              <a:rPr lang="da-DK" sz="2000" dirty="0" err="1" smtClean="0"/>
              <a:t>Everybody</a:t>
            </a:r>
            <a:r>
              <a:rPr lang="da-DK" sz="2000" dirty="0" smtClean="0"/>
              <a:t> </a:t>
            </a:r>
            <a:r>
              <a:rPr lang="da-DK" sz="2000" dirty="0" err="1" smtClean="0"/>
              <a:t>participates</a:t>
            </a:r>
            <a:r>
              <a:rPr lang="da-DK" sz="2000" dirty="0" smtClean="0"/>
              <a:t> at the same time</a:t>
            </a:r>
          </a:p>
        </p:txBody>
      </p:sp>
      <p:pic>
        <p:nvPicPr>
          <p:cNvPr id="23555" name="Pladsholder til indhold 5" descr="svar bazar 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276475"/>
            <a:ext cx="4194175" cy="3146425"/>
          </a:xfrm>
        </p:spPr>
      </p:pic>
      <p:sp>
        <p:nvSpPr>
          <p:cNvPr id="23556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3537BBD-859E-4E0D-BCB5-35639326773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3557" name="Rektangel 5"/>
          <p:cNvSpPr>
            <a:spLocks noChangeArrowheads="1"/>
          </p:cNvSpPr>
          <p:nvPr/>
        </p:nvSpPr>
        <p:spPr bwMode="auto">
          <a:xfrm>
            <a:off x="2214563" y="6357938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0"/>
            <a:ext cx="8540750" cy="981075"/>
          </a:xfrm>
        </p:spPr>
        <p:txBody>
          <a:bodyPr/>
          <a:lstStyle/>
          <a:p>
            <a:r>
              <a:rPr lang="da-DK" sz="3600" dirty="0" smtClean="0">
                <a:solidFill>
                  <a:schemeClr val="tx1"/>
                </a:solidFill>
                <a:effectLst/>
              </a:rPr>
              <a:t>The 3 </a:t>
            </a:r>
            <a:r>
              <a:rPr lang="da-DK" sz="3600" dirty="0" err="1" smtClean="0">
                <a:solidFill>
                  <a:schemeClr val="tx1"/>
                </a:solidFill>
                <a:effectLst/>
              </a:rPr>
              <a:t>classrooms</a:t>
            </a:r>
            <a:endParaRPr lang="en-US" sz="36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196975"/>
            <a:ext cx="7956550" cy="49688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da-DK" sz="2400" dirty="0" smtClean="0">
                <a:effectLst/>
              </a:rPr>
              <a:t>A: </a:t>
            </a:r>
            <a:r>
              <a:rPr lang="da-DK" sz="2400" dirty="0" err="1" smtClean="0">
                <a:effectLst/>
              </a:rPr>
              <a:t>Ordinary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teaching</a:t>
            </a:r>
            <a:r>
              <a:rPr lang="da-DK" sz="2400" dirty="0" smtClean="0">
                <a:effectLst/>
              </a:rPr>
              <a:t> from the </a:t>
            </a:r>
            <a:r>
              <a:rPr lang="da-DK" sz="2400" dirty="0" err="1" smtClean="0">
                <a:effectLst/>
              </a:rPr>
              <a:t>blackboard</a:t>
            </a:r>
            <a:endParaRPr lang="da-DK" sz="2400" dirty="0" smtClean="0">
              <a:effectLst/>
            </a:endParaRPr>
          </a:p>
          <a:p>
            <a:pPr>
              <a:buFont typeface="Arial" charset="0"/>
              <a:buNone/>
            </a:pPr>
            <a:r>
              <a:rPr lang="da-DK" sz="2000" dirty="0" smtClean="0">
                <a:effectLst/>
              </a:rPr>
              <a:t>”</a:t>
            </a:r>
            <a:r>
              <a:rPr lang="da-DK" sz="2000" dirty="0" err="1" smtClean="0">
                <a:effectLst/>
              </a:rPr>
              <a:t>Who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can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tell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me</a:t>
            </a:r>
            <a:r>
              <a:rPr lang="da-DK" sz="2000" dirty="0" smtClean="0">
                <a:effectLst/>
              </a:rPr>
              <a:t> the </a:t>
            </a:r>
            <a:r>
              <a:rPr lang="da-DK" sz="2000" dirty="0" err="1" smtClean="0">
                <a:effectLst/>
              </a:rPr>
              <a:t>answer</a:t>
            </a:r>
            <a:r>
              <a:rPr lang="da-DK" sz="2000" dirty="0" smtClean="0">
                <a:effectLst/>
              </a:rPr>
              <a:t>?”</a:t>
            </a:r>
          </a:p>
          <a:p>
            <a:pPr>
              <a:buFont typeface="Arial" charset="0"/>
              <a:buNone/>
            </a:pPr>
            <a:endParaRPr lang="da-DK" sz="2400" dirty="0" smtClean="0">
              <a:effectLst/>
            </a:endParaRPr>
          </a:p>
          <a:p>
            <a:pPr>
              <a:buFont typeface="Arial" charset="0"/>
              <a:buNone/>
            </a:pPr>
            <a:r>
              <a:rPr lang="da-DK" sz="2400" dirty="0" smtClean="0">
                <a:effectLst/>
              </a:rPr>
              <a:t>B: </a:t>
            </a:r>
            <a:r>
              <a:rPr lang="da-DK" sz="2400" dirty="0" err="1" smtClean="0">
                <a:effectLst/>
              </a:rPr>
              <a:t>Traditional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group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work</a:t>
            </a:r>
            <a:endParaRPr lang="da-DK" sz="2400" dirty="0" smtClean="0">
              <a:effectLst/>
            </a:endParaRPr>
          </a:p>
          <a:p>
            <a:pPr>
              <a:buFont typeface="Arial" charset="0"/>
              <a:buNone/>
            </a:pPr>
            <a:r>
              <a:rPr lang="da-DK" sz="2000" dirty="0" err="1" smtClean="0">
                <a:effectLst/>
              </a:rPr>
              <a:t>Unstructured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interaction</a:t>
            </a:r>
            <a:endParaRPr lang="da-DK" sz="2000" dirty="0" smtClean="0">
              <a:effectLst/>
            </a:endParaRPr>
          </a:p>
          <a:p>
            <a:pPr>
              <a:buFont typeface="Arial" charset="0"/>
              <a:buNone/>
            </a:pPr>
            <a:endParaRPr lang="da-DK" sz="2000" dirty="0" smtClean="0">
              <a:effectLst/>
            </a:endParaRPr>
          </a:p>
          <a:p>
            <a:pPr>
              <a:buFont typeface="Arial" charset="0"/>
              <a:buNone/>
            </a:pPr>
            <a:r>
              <a:rPr lang="da-DK" sz="2400" dirty="0" smtClean="0">
                <a:effectLst/>
              </a:rPr>
              <a:t>C: </a:t>
            </a:r>
            <a:r>
              <a:rPr lang="da-DK" sz="2400" dirty="0" err="1" smtClean="0">
                <a:effectLst/>
              </a:rPr>
              <a:t>Cooperative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Learning</a:t>
            </a:r>
            <a:endParaRPr lang="da-DK" sz="2400" dirty="0" smtClean="0">
              <a:effectLst/>
            </a:endParaRPr>
          </a:p>
          <a:p>
            <a:pPr>
              <a:buFont typeface="Arial" charset="0"/>
              <a:buNone/>
            </a:pPr>
            <a:r>
              <a:rPr lang="da-DK" sz="2000" dirty="0" err="1" smtClean="0">
                <a:effectLst/>
              </a:rPr>
              <a:t>Structured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interaction</a:t>
            </a:r>
            <a:r>
              <a:rPr lang="da-DK" sz="2000" dirty="0" smtClean="0">
                <a:effectLst/>
              </a:rPr>
              <a:t>.</a:t>
            </a:r>
          </a:p>
          <a:p>
            <a:pPr>
              <a:buFont typeface="Arial" charset="0"/>
              <a:buNone/>
            </a:pPr>
            <a:r>
              <a:rPr lang="da-DK" sz="2000" dirty="0" err="1" smtClean="0">
                <a:effectLst/>
              </a:rPr>
              <a:t>Strictly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structured</a:t>
            </a:r>
            <a:r>
              <a:rPr lang="da-DK" sz="2000" dirty="0" smtClean="0">
                <a:effectLst/>
              </a:rPr>
              <a:t> and</a:t>
            </a:r>
          </a:p>
          <a:p>
            <a:pPr>
              <a:buFont typeface="Arial" charset="0"/>
              <a:buNone/>
            </a:pPr>
            <a:r>
              <a:rPr lang="da-DK" sz="2000" dirty="0" err="1" smtClean="0">
                <a:effectLst/>
              </a:rPr>
              <a:t>teacher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controlled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work</a:t>
            </a:r>
            <a:r>
              <a:rPr lang="da-DK" sz="2000" dirty="0" smtClean="0">
                <a:effectLst/>
              </a:rPr>
              <a:t> in pairs and</a:t>
            </a:r>
          </a:p>
          <a:p>
            <a:pPr>
              <a:buFont typeface="Arial" charset="0"/>
              <a:buNone/>
            </a:pPr>
            <a:r>
              <a:rPr lang="da-DK" sz="2000" dirty="0" smtClean="0">
                <a:effectLst/>
              </a:rPr>
              <a:t>teams, </a:t>
            </a:r>
            <a:r>
              <a:rPr lang="da-DK" sz="2000" dirty="0" err="1" smtClean="0">
                <a:effectLst/>
              </a:rPr>
              <a:t>where</a:t>
            </a:r>
            <a:r>
              <a:rPr lang="da-DK" sz="2000" dirty="0" smtClean="0">
                <a:effectLst/>
              </a:rPr>
              <a:t> all the students have</a:t>
            </a:r>
          </a:p>
          <a:p>
            <a:pPr>
              <a:buFont typeface="Arial" charset="0"/>
              <a:buNone/>
            </a:pPr>
            <a:r>
              <a:rPr lang="da-DK" sz="2000" dirty="0" smtClean="0">
                <a:effectLst/>
              </a:rPr>
              <a:t>to </a:t>
            </a:r>
            <a:r>
              <a:rPr lang="da-DK" sz="2000" dirty="0" err="1" smtClean="0">
                <a:effectLst/>
              </a:rPr>
              <a:t>participate</a:t>
            </a:r>
            <a:r>
              <a:rPr lang="da-DK" sz="2000" dirty="0" smtClean="0">
                <a:effectLst/>
              </a:rPr>
              <a:t> and </a:t>
            </a:r>
            <a:r>
              <a:rPr lang="da-DK" sz="2000" dirty="0" err="1" smtClean="0">
                <a:effectLst/>
              </a:rPr>
              <a:t>be</a:t>
            </a:r>
            <a:r>
              <a:rPr lang="da-DK" sz="2000" dirty="0" smtClean="0">
                <a:effectLst/>
              </a:rPr>
              <a:t> </a:t>
            </a:r>
            <a:r>
              <a:rPr lang="da-DK" sz="2000" dirty="0" err="1" smtClean="0">
                <a:effectLst/>
              </a:rPr>
              <a:t>active</a:t>
            </a:r>
            <a:r>
              <a:rPr lang="da-DK" sz="2000" dirty="0" smtClean="0">
                <a:effectLst/>
              </a:rPr>
              <a:t>.  </a:t>
            </a:r>
          </a:p>
        </p:txBody>
      </p:sp>
      <p:pic>
        <p:nvPicPr>
          <p:cNvPr id="24579" name="Pladsholder til indhold 4" descr="CoopLearningquiz arm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5976" y="1989138"/>
            <a:ext cx="4649912" cy="3433762"/>
          </a:xfrm>
        </p:spPr>
      </p:pic>
      <p:sp>
        <p:nvSpPr>
          <p:cNvPr id="24580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A014C92-0559-43A7-8E12-7537088A85BE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24581" name="Rektangel 6"/>
          <p:cNvSpPr>
            <a:spLocks noChangeArrowheads="1"/>
          </p:cNvSpPr>
          <p:nvPr/>
        </p:nvSpPr>
        <p:spPr bwMode="auto">
          <a:xfrm>
            <a:off x="2411413" y="6237288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3300"/>
                </a:solidFill>
                <a:effectLst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effectLst/>
              </a:rPr>
              <a:t>CL structures exercise and practice a lot of skills</a:t>
            </a:r>
          </a:p>
        </p:txBody>
      </p:sp>
      <p:sp>
        <p:nvSpPr>
          <p:cNvPr id="26626" name="Rectangle 7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557338"/>
            <a:ext cx="4194175" cy="4498975"/>
          </a:xfrm>
        </p:spPr>
        <p:txBody>
          <a:bodyPr/>
          <a:lstStyle/>
          <a:p>
            <a:r>
              <a:rPr lang="da-DK" sz="2400" dirty="0" smtClean="0">
                <a:effectLst/>
              </a:rPr>
              <a:t>Teams (</a:t>
            </a:r>
            <a:r>
              <a:rPr lang="da-DK" sz="2400" dirty="0" err="1" smtClean="0">
                <a:effectLst/>
              </a:rPr>
              <a:t>physical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planning</a:t>
            </a:r>
            <a:r>
              <a:rPr lang="da-DK" sz="2400" dirty="0" smtClean="0">
                <a:effectLst/>
              </a:rPr>
              <a:t>)</a:t>
            </a:r>
          </a:p>
          <a:p>
            <a:r>
              <a:rPr lang="da-DK" sz="2400" dirty="0" err="1" smtClean="0">
                <a:effectLst/>
              </a:rPr>
              <a:t>Classbuilding</a:t>
            </a:r>
            <a:endParaRPr lang="da-DK" sz="2400" dirty="0" smtClean="0">
              <a:effectLst/>
            </a:endParaRPr>
          </a:p>
          <a:p>
            <a:r>
              <a:rPr lang="da-DK" sz="2400" dirty="0" smtClean="0">
                <a:effectLst/>
              </a:rPr>
              <a:t>Teambuilding</a:t>
            </a:r>
          </a:p>
          <a:p>
            <a:r>
              <a:rPr lang="da-DK" sz="2400" dirty="0" err="1" smtClean="0">
                <a:effectLst/>
              </a:rPr>
              <a:t>Structures</a:t>
            </a:r>
            <a:endParaRPr lang="da-DK" sz="2400" dirty="0" smtClean="0">
              <a:effectLst/>
            </a:endParaRPr>
          </a:p>
          <a:p>
            <a:r>
              <a:rPr lang="da-DK" sz="2400" dirty="0" err="1" smtClean="0">
                <a:effectLst/>
              </a:rPr>
              <a:t>Classroom</a:t>
            </a:r>
            <a:r>
              <a:rPr lang="da-DK" sz="2400" dirty="0" smtClean="0">
                <a:effectLst/>
              </a:rPr>
              <a:t> management</a:t>
            </a:r>
          </a:p>
          <a:p>
            <a:r>
              <a:rPr lang="da-DK" sz="2400" dirty="0" smtClean="0">
                <a:effectLst/>
              </a:rPr>
              <a:t>Social </a:t>
            </a:r>
            <a:r>
              <a:rPr lang="da-DK" sz="2400" dirty="0" err="1" smtClean="0">
                <a:effectLst/>
              </a:rPr>
              <a:t>skills</a:t>
            </a:r>
            <a:endParaRPr lang="da-DK" sz="2400" dirty="0" smtClean="0">
              <a:effectLst/>
            </a:endParaRPr>
          </a:p>
          <a:p>
            <a:r>
              <a:rPr lang="da-DK" sz="2400" dirty="0" smtClean="0">
                <a:effectLst/>
              </a:rPr>
              <a:t>4 </a:t>
            </a:r>
            <a:r>
              <a:rPr lang="da-DK" sz="2400" dirty="0" err="1" smtClean="0">
                <a:effectLst/>
              </a:rPr>
              <a:t>basic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Principles</a:t>
            </a:r>
            <a:endParaRPr lang="en-US" sz="2400" dirty="0" smtClean="0">
              <a:effectLst/>
            </a:endParaRPr>
          </a:p>
        </p:txBody>
      </p:sp>
      <p:pic>
        <p:nvPicPr>
          <p:cNvPr id="26627" name="Picture 6" descr="svar bazar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67944" y="2000321"/>
            <a:ext cx="5076056" cy="3646417"/>
          </a:xfrm>
        </p:spPr>
      </p:pic>
      <p:sp>
        <p:nvSpPr>
          <p:cNvPr id="26628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0B43D9-790C-4F09-88D6-7FAC0FAA1D5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6629" name="Rektangel 6"/>
          <p:cNvSpPr>
            <a:spLocks noChangeArrowheads="1"/>
          </p:cNvSpPr>
          <p:nvPr/>
        </p:nvSpPr>
        <p:spPr bwMode="auto">
          <a:xfrm>
            <a:off x="2143125" y="6143625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250825" y="0"/>
            <a:ext cx="8540750" cy="1125538"/>
          </a:xfrm>
        </p:spPr>
        <p:txBody>
          <a:bodyPr/>
          <a:lstStyle/>
          <a:p>
            <a:pPr eaLnBrk="1" hangingPunct="1">
              <a:defRPr/>
            </a:pPr>
            <a:r>
              <a:rPr lang="da-DK" dirty="0" smtClean="0">
                <a:solidFill>
                  <a:schemeClr val="tx1"/>
                </a:solidFill>
              </a:rPr>
              <a:t>It is a </a:t>
            </a:r>
            <a:r>
              <a:rPr lang="da-DK" dirty="0" err="1" smtClean="0">
                <a:solidFill>
                  <a:schemeClr val="tx1"/>
                </a:solidFill>
              </a:rPr>
              <a:t>cooperative</a:t>
            </a:r>
            <a:r>
              <a:rPr lang="da-DK" dirty="0" smtClean="0">
                <a:solidFill>
                  <a:schemeClr val="tx1"/>
                </a:solidFill>
              </a:rPr>
              <a:t> </a:t>
            </a:r>
            <a:r>
              <a:rPr lang="da-DK" dirty="0" err="1" smtClean="0">
                <a:solidFill>
                  <a:schemeClr val="tx1"/>
                </a:solidFill>
              </a:rPr>
              <a:t>project</a:t>
            </a:r>
            <a:r>
              <a:rPr lang="da-DK" dirty="0" smtClean="0">
                <a:solidFill>
                  <a:schemeClr val="tx1"/>
                </a:solidFill>
              </a:rPr>
              <a:t> to </a:t>
            </a:r>
            <a:r>
              <a:rPr lang="da-DK" dirty="0" err="1" smtClean="0">
                <a:solidFill>
                  <a:schemeClr val="tx1"/>
                </a:solidFill>
              </a:rPr>
              <a:t>learn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86021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341438"/>
            <a:ext cx="4067175" cy="5327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da-DK" sz="2800" dirty="0" smtClean="0"/>
              <a:t>4 </a:t>
            </a:r>
            <a:r>
              <a:rPr lang="da-DK" sz="2800" dirty="0" err="1" smtClean="0"/>
              <a:t>basic</a:t>
            </a:r>
            <a:r>
              <a:rPr lang="da-DK" sz="2800" dirty="0" smtClean="0"/>
              <a:t> </a:t>
            </a:r>
            <a:r>
              <a:rPr lang="da-DK" sz="2800" dirty="0" err="1" smtClean="0"/>
              <a:t>principles</a:t>
            </a:r>
            <a:r>
              <a:rPr lang="da-DK" sz="2800" dirty="0" smtClean="0"/>
              <a:t>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da-DK" sz="2800" dirty="0" smtClean="0"/>
              <a:t>The </a:t>
            </a:r>
            <a:r>
              <a:rPr lang="da-DK" sz="2800" dirty="0" err="1" smtClean="0"/>
              <a:t>key</a:t>
            </a:r>
            <a:r>
              <a:rPr lang="da-DK" sz="2800" dirty="0" smtClean="0"/>
              <a:t> to CL: </a:t>
            </a:r>
            <a:endParaRPr lang="da-DK" sz="2400" dirty="0" smtClean="0"/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da-DK" sz="2800" b="1" dirty="0" smtClean="0">
                <a:solidFill>
                  <a:srgbClr val="FF3300"/>
                </a:solidFill>
              </a:rPr>
              <a:t>PIES </a:t>
            </a:r>
            <a:r>
              <a:rPr lang="da-DK" sz="2800" dirty="0" err="1" smtClean="0"/>
              <a:t>principles</a:t>
            </a:r>
            <a:endParaRPr lang="da-DK" sz="2800" dirty="0" smtClean="0"/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da-DK" sz="2800" b="1" dirty="0" smtClean="0">
                <a:solidFill>
                  <a:srgbClr val="FF0000"/>
                </a:solidFill>
              </a:rPr>
              <a:t>P</a:t>
            </a:r>
            <a:r>
              <a:rPr lang="da-DK" sz="2800" dirty="0" smtClean="0"/>
              <a:t>ositive </a:t>
            </a:r>
            <a:r>
              <a:rPr lang="da-DK" sz="2800" dirty="0" err="1" smtClean="0"/>
              <a:t>interdependence</a:t>
            </a:r>
            <a:endParaRPr lang="da-DK" sz="2800" dirty="0" smtClean="0"/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da-DK" sz="2800" b="1" dirty="0" err="1" smtClean="0">
                <a:solidFill>
                  <a:srgbClr val="FF3300"/>
                </a:solidFill>
              </a:rPr>
              <a:t>I</a:t>
            </a:r>
            <a:r>
              <a:rPr lang="da-DK" sz="2800" dirty="0" err="1" smtClean="0"/>
              <a:t>ndividual</a:t>
            </a:r>
            <a:r>
              <a:rPr lang="da-DK" sz="2800" dirty="0" smtClean="0"/>
              <a:t> </a:t>
            </a:r>
            <a:r>
              <a:rPr lang="da-DK" sz="2800" dirty="0" err="1" smtClean="0"/>
              <a:t>accountability</a:t>
            </a:r>
            <a:endParaRPr lang="da-DK" sz="2800" dirty="0" smtClean="0"/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da-DK" sz="2800" b="1" dirty="0" err="1" smtClean="0">
                <a:solidFill>
                  <a:srgbClr val="FF3300"/>
                </a:solidFill>
              </a:rPr>
              <a:t>E</a:t>
            </a:r>
            <a:r>
              <a:rPr lang="da-DK" sz="2800" dirty="0" err="1" smtClean="0"/>
              <a:t>qual</a:t>
            </a:r>
            <a:r>
              <a:rPr lang="da-DK" sz="2800" dirty="0" smtClean="0"/>
              <a:t> participation</a:t>
            </a:r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da-DK" sz="2800" b="1" dirty="0" err="1" smtClean="0">
                <a:solidFill>
                  <a:srgbClr val="FF3300"/>
                </a:solidFill>
              </a:rPr>
              <a:t>S</a:t>
            </a:r>
            <a:r>
              <a:rPr lang="da-DK" sz="2800" dirty="0" err="1" smtClean="0"/>
              <a:t>imoultaneous</a:t>
            </a:r>
            <a:r>
              <a:rPr lang="da-DK" sz="2800" b="1" dirty="0" smtClean="0">
                <a:solidFill>
                  <a:srgbClr val="FF3300"/>
                </a:solidFill>
              </a:rPr>
              <a:t> </a:t>
            </a:r>
            <a:r>
              <a:rPr lang="da-DK" sz="2800" dirty="0" err="1" smtClean="0"/>
              <a:t>interaction</a:t>
            </a:r>
            <a:endParaRPr lang="da-DK" sz="28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endParaRPr lang="en-US" sz="2800" dirty="0" smtClean="0"/>
          </a:p>
        </p:txBody>
      </p:sp>
      <p:pic>
        <p:nvPicPr>
          <p:cNvPr id="27651" name="Picture 7" descr="CoopLearning 032_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1895475"/>
            <a:ext cx="4918075" cy="3525838"/>
          </a:xfrm>
        </p:spPr>
      </p:pic>
      <p:sp>
        <p:nvSpPr>
          <p:cNvPr id="27652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F92A37-4882-4DF0-A709-3DC13AE7A8F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7653" name="Rektangel 6"/>
          <p:cNvSpPr>
            <a:spLocks noChangeArrowheads="1"/>
          </p:cNvSpPr>
          <p:nvPr/>
        </p:nvSpPr>
        <p:spPr bwMode="auto">
          <a:xfrm>
            <a:off x="1857375" y="6488113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25538"/>
          </a:xfrm>
        </p:spPr>
        <p:txBody>
          <a:bodyPr/>
          <a:lstStyle/>
          <a:p>
            <a:pPr eaLnBrk="1" hangingPunct="1">
              <a:defRPr/>
            </a:pPr>
            <a:r>
              <a:rPr lang="da-DK" sz="4000" dirty="0" err="1" smtClean="0">
                <a:solidFill>
                  <a:schemeClr val="tx1"/>
                </a:solidFill>
              </a:rPr>
              <a:t>Cooperative</a:t>
            </a:r>
            <a:r>
              <a:rPr lang="da-DK" sz="4000" dirty="0" smtClean="0">
                <a:solidFill>
                  <a:schemeClr val="tx1"/>
                </a:solidFill>
              </a:rPr>
              <a:t> </a:t>
            </a:r>
            <a:r>
              <a:rPr lang="da-DK" sz="4000" dirty="0" err="1" smtClean="0">
                <a:solidFill>
                  <a:schemeClr val="tx1"/>
                </a:solidFill>
              </a:rPr>
              <a:t>Learning</a:t>
            </a:r>
            <a:r>
              <a:rPr lang="da-DK" sz="4000" dirty="0" smtClean="0">
                <a:solidFill>
                  <a:schemeClr val="tx1"/>
                </a:solidFill>
              </a:rPr>
              <a:t> </a:t>
            </a:r>
            <a:r>
              <a:rPr lang="da-DK" sz="2400" dirty="0" smtClean="0">
                <a:solidFill>
                  <a:schemeClr val="tx1"/>
                </a:solidFill>
              </a:rPr>
              <a:t/>
            </a:r>
            <a:br>
              <a:rPr lang="da-DK" sz="2400" dirty="0" smtClean="0">
                <a:solidFill>
                  <a:schemeClr val="tx1"/>
                </a:solidFill>
              </a:rPr>
            </a:br>
            <a:r>
              <a:rPr lang="da-DK" sz="2400" dirty="0" err="1" smtClean="0">
                <a:solidFill>
                  <a:schemeClr val="tx1"/>
                </a:solidFill>
              </a:rPr>
              <a:t>learning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while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talking</a:t>
            </a:r>
            <a:endParaRPr 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499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341438"/>
            <a:ext cx="4194175" cy="41386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da-DK" sz="2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da-DK" sz="2400" dirty="0" smtClean="0"/>
              <a:t>Teambuilding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da-DK" sz="2000" dirty="0" err="1" smtClean="0"/>
              <a:t>Creates</a:t>
            </a:r>
            <a:r>
              <a:rPr lang="da-DK" sz="2000" dirty="0" smtClean="0"/>
              <a:t> </a:t>
            </a:r>
            <a:r>
              <a:rPr lang="da-DK" sz="2000" dirty="0" err="1" smtClean="0"/>
              <a:t>confidence</a:t>
            </a:r>
            <a:endParaRPr lang="da-DK" sz="2000" dirty="0" smtClean="0"/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da-DK" sz="2000" dirty="0" smtClean="0"/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da-DK" sz="2000" dirty="0" err="1" smtClean="0"/>
              <a:t>Creates</a:t>
            </a:r>
            <a:r>
              <a:rPr lang="da-DK" sz="2000" dirty="0" smtClean="0"/>
              <a:t> relations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da-DK" sz="2000" dirty="0" smtClean="0"/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da-DK" sz="2000" dirty="0" smtClean="0"/>
              <a:t>Is </a:t>
            </a:r>
            <a:r>
              <a:rPr lang="da-DK" sz="2000" dirty="0" err="1" smtClean="0"/>
              <a:t>fun</a:t>
            </a:r>
            <a:endParaRPr lang="da-DK" sz="2000" dirty="0" smtClean="0"/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da-DK" sz="2000" dirty="0" smtClean="0"/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da-DK" sz="2000" dirty="0" err="1" smtClean="0"/>
              <a:t>You</a:t>
            </a:r>
            <a:r>
              <a:rPr lang="da-DK" sz="2000" dirty="0" smtClean="0"/>
              <a:t> </a:t>
            </a:r>
            <a:r>
              <a:rPr lang="da-DK" sz="2000" dirty="0" err="1" smtClean="0"/>
              <a:t>are</a:t>
            </a:r>
            <a:r>
              <a:rPr lang="da-DK" sz="2000" dirty="0" smtClean="0"/>
              <a:t> put </a:t>
            </a:r>
            <a:r>
              <a:rPr lang="da-DK" sz="2000" dirty="0" err="1" smtClean="0"/>
              <a:t>on</a:t>
            </a:r>
            <a:r>
              <a:rPr lang="da-DK" sz="2000" dirty="0" smtClean="0"/>
              <a:t> scene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da-DK" sz="2000" dirty="0" smtClean="0"/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da-DK" sz="2000" dirty="0" err="1" smtClean="0"/>
              <a:t>Satisfies</a:t>
            </a:r>
            <a:r>
              <a:rPr lang="da-DK" sz="2000" dirty="0" smtClean="0"/>
              <a:t> </a:t>
            </a:r>
            <a:r>
              <a:rPr lang="da-DK" sz="2000" dirty="0" err="1" smtClean="0"/>
              <a:t>your</a:t>
            </a:r>
            <a:r>
              <a:rPr lang="da-DK" sz="2000" dirty="0" smtClean="0"/>
              <a:t> </a:t>
            </a:r>
            <a:r>
              <a:rPr lang="da-DK" sz="2000" dirty="0" err="1" smtClean="0"/>
              <a:t>need</a:t>
            </a:r>
            <a:r>
              <a:rPr lang="da-DK" sz="2000" dirty="0" smtClean="0"/>
              <a:t> to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da-DK" sz="2000" dirty="0" smtClean="0"/>
              <a:t>	</a:t>
            </a:r>
            <a:r>
              <a:rPr lang="da-DK" sz="2000" dirty="0" err="1" smtClean="0"/>
              <a:t>interact</a:t>
            </a:r>
            <a:endParaRPr lang="da-DK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da-DK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400" dirty="0" smtClean="0"/>
          </a:p>
        </p:txBody>
      </p:sp>
      <p:pic>
        <p:nvPicPr>
          <p:cNvPr id="28675" name="Picture 17" descr="CoopLearning 038_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48038" y="1868488"/>
            <a:ext cx="5795962" cy="4186237"/>
          </a:xfrm>
        </p:spPr>
      </p:pic>
      <p:sp>
        <p:nvSpPr>
          <p:cNvPr id="28676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8CAD68F-D83C-42FC-A865-C49927077A90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8677" name="Rektangel 6"/>
          <p:cNvSpPr>
            <a:spLocks noChangeArrowheads="1"/>
          </p:cNvSpPr>
          <p:nvPr/>
        </p:nvSpPr>
        <p:spPr bwMode="auto">
          <a:xfrm>
            <a:off x="2000250" y="6357938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0"/>
            <a:ext cx="8540750" cy="1143000"/>
          </a:xfrm>
        </p:spPr>
        <p:txBody>
          <a:bodyPr/>
          <a:lstStyle/>
          <a:p>
            <a:pPr>
              <a:defRPr/>
            </a:pPr>
            <a:r>
              <a:rPr lang="da-DK" sz="4000" dirty="0" err="1" smtClean="0">
                <a:solidFill>
                  <a:schemeClr val="tx1"/>
                </a:solidFill>
              </a:rPr>
              <a:t>Cooperative</a:t>
            </a:r>
            <a:r>
              <a:rPr lang="da-DK" sz="4000" dirty="0" smtClean="0">
                <a:solidFill>
                  <a:schemeClr val="tx1"/>
                </a:solidFill>
              </a:rPr>
              <a:t> </a:t>
            </a:r>
            <a:r>
              <a:rPr lang="da-DK" sz="4000" dirty="0" err="1" smtClean="0">
                <a:solidFill>
                  <a:schemeClr val="tx1"/>
                </a:solidFill>
              </a:rPr>
              <a:t>Learning</a:t>
            </a:r>
            <a:r>
              <a:rPr lang="da-DK" sz="4000" dirty="0" smtClean="0">
                <a:solidFill>
                  <a:schemeClr val="tx1"/>
                </a:solidFill>
              </a:rPr>
              <a:t> </a:t>
            </a:r>
            <a:r>
              <a:rPr lang="da-DK" sz="2800" dirty="0" smtClean="0">
                <a:solidFill>
                  <a:schemeClr val="tx1"/>
                </a:solidFill>
              </a:rPr>
              <a:t/>
            </a:r>
            <a:br>
              <a:rPr lang="da-DK" sz="2800" dirty="0" smtClean="0">
                <a:solidFill>
                  <a:schemeClr val="tx1"/>
                </a:solidFill>
              </a:rPr>
            </a:br>
            <a:r>
              <a:rPr lang="da-DK" sz="2800" dirty="0" err="1" smtClean="0">
                <a:solidFill>
                  <a:schemeClr val="tx1"/>
                </a:solidFill>
              </a:rPr>
              <a:t>creates</a:t>
            </a:r>
            <a:r>
              <a:rPr lang="da-DK" sz="2800" dirty="0" smtClean="0">
                <a:solidFill>
                  <a:schemeClr val="tx1"/>
                </a:solidFill>
              </a:rPr>
              <a:t> a positive </a:t>
            </a:r>
            <a:r>
              <a:rPr lang="da-DK" sz="2800" dirty="0" err="1" smtClean="0">
                <a:solidFill>
                  <a:schemeClr val="tx1"/>
                </a:solidFill>
              </a:rPr>
              <a:t>atmosphere</a:t>
            </a:r>
            <a:r>
              <a:rPr lang="da-DK" sz="2800" dirty="0" smtClean="0">
                <a:solidFill>
                  <a:schemeClr val="tx1"/>
                </a:solidFill>
              </a:rPr>
              <a:t>!</a:t>
            </a:r>
            <a:endParaRPr lang="da-DK" sz="3200" dirty="0" smtClean="0">
              <a:solidFill>
                <a:schemeClr val="tx1"/>
              </a:solidFill>
            </a:endParaRPr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0" y="1412875"/>
            <a:ext cx="4194175" cy="4498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da-DK" sz="3600" dirty="0" err="1" smtClean="0"/>
              <a:t>Classbuilding</a:t>
            </a:r>
            <a:endParaRPr lang="da-DK" sz="3600" dirty="0" smtClean="0"/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da-DK" sz="2800" dirty="0" err="1" smtClean="0"/>
              <a:t>Improves</a:t>
            </a:r>
            <a:r>
              <a:rPr lang="da-DK" sz="2800" dirty="0" smtClean="0"/>
              <a:t> </a:t>
            </a:r>
            <a:r>
              <a:rPr lang="da-DK" sz="2800" dirty="0" err="1" smtClean="0"/>
              <a:t>networking</a:t>
            </a:r>
            <a:r>
              <a:rPr lang="da-DK" sz="2800" dirty="0" smtClean="0"/>
              <a:t> in the </a:t>
            </a:r>
            <a:r>
              <a:rPr lang="da-DK" sz="2800" dirty="0" err="1" smtClean="0"/>
              <a:t>class</a:t>
            </a:r>
            <a:endParaRPr lang="da-DK" sz="2800" dirty="0" smtClean="0"/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da-DK" sz="2800" dirty="0" err="1" smtClean="0"/>
              <a:t>Democratic</a:t>
            </a:r>
            <a:r>
              <a:rPr lang="da-DK" sz="2800" dirty="0" smtClean="0"/>
              <a:t> </a:t>
            </a:r>
            <a:r>
              <a:rPr lang="da-DK" sz="2800" dirty="0" err="1" smtClean="0"/>
              <a:t>classroom</a:t>
            </a:r>
            <a:r>
              <a:rPr lang="da-DK" sz="2800" dirty="0" smtClean="0"/>
              <a:t> – </a:t>
            </a:r>
            <a:r>
              <a:rPr lang="da-DK" sz="2800" dirty="0" err="1" smtClean="0"/>
              <a:t>equal</a:t>
            </a:r>
            <a:r>
              <a:rPr lang="da-DK" sz="2800" dirty="0" smtClean="0"/>
              <a:t> oral participation.</a:t>
            </a:r>
            <a:endParaRPr lang="da-DK" sz="1400" dirty="0" smtClean="0"/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da-DK" sz="2800" dirty="0" err="1" smtClean="0"/>
              <a:t>Increases</a:t>
            </a:r>
            <a:r>
              <a:rPr lang="da-DK" sz="2800" dirty="0" smtClean="0"/>
              <a:t> </a:t>
            </a:r>
            <a:r>
              <a:rPr lang="da-DK" sz="2800" dirty="0" err="1" smtClean="0"/>
              <a:t>selfesteem</a:t>
            </a:r>
            <a:r>
              <a:rPr lang="da-DK" sz="2800" dirty="0" smtClean="0"/>
              <a:t>.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da-DK" sz="2800" dirty="0" smtClean="0"/>
          </a:p>
          <a:p>
            <a:pPr>
              <a:lnSpc>
                <a:spcPct val="90000"/>
              </a:lnSpc>
              <a:defRPr/>
            </a:pPr>
            <a:endParaRPr lang="da-DK" sz="3600" dirty="0" smtClean="0"/>
          </a:p>
        </p:txBody>
      </p:sp>
      <p:pic>
        <p:nvPicPr>
          <p:cNvPr id="29699" name="Pladsholder til indhold 4" descr="CoopLearning quiz m arm 31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0200" y="1890713"/>
            <a:ext cx="4841875" cy="3632200"/>
          </a:xfrm>
        </p:spPr>
      </p:pic>
      <p:sp>
        <p:nvSpPr>
          <p:cNvPr id="29700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FBFF3E-B661-4FC7-8BF1-67C939A07C2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9701" name="Rektangel 6"/>
          <p:cNvSpPr>
            <a:spLocks noChangeArrowheads="1"/>
          </p:cNvSpPr>
          <p:nvPr/>
        </p:nvSpPr>
        <p:spPr bwMode="auto">
          <a:xfrm>
            <a:off x="2214563" y="6357938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/>
              <a:t>   </a:t>
            </a:r>
            <a:r>
              <a:rPr lang="da-DK" sz="1100"/>
              <a:t>             </a:t>
            </a:r>
            <a:r>
              <a:rPr lang="da-DK" sz="1600" b="1" i="1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16632"/>
            <a:ext cx="8540750" cy="994618"/>
          </a:xfrm>
        </p:spPr>
        <p:txBody>
          <a:bodyPr/>
          <a:lstStyle/>
          <a:p>
            <a:r>
              <a:rPr lang="da-DK" sz="3600" dirty="0" err="1" smtClean="0">
                <a:solidFill>
                  <a:schemeClr val="tx1"/>
                </a:solidFill>
                <a:effectLst/>
              </a:rPr>
              <a:t>Advantages</a:t>
            </a:r>
            <a:r>
              <a:rPr lang="da-DK" sz="3600" dirty="0" smtClean="0">
                <a:solidFill>
                  <a:schemeClr val="tx1"/>
                </a:solidFill>
                <a:effectLst/>
              </a:rPr>
              <a:t> of CL </a:t>
            </a:r>
            <a:r>
              <a:rPr lang="da-DK" sz="2800" dirty="0" smtClean="0">
                <a:solidFill>
                  <a:schemeClr val="tx1"/>
                </a:solidFill>
                <a:effectLst/>
              </a:rPr>
              <a:t/>
            </a:r>
            <a:br>
              <a:rPr lang="da-DK" sz="2800" dirty="0" smtClean="0">
                <a:solidFill>
                  <a:schemeClr val="tx1"/>
                </a:solidFill>
                <a:effectLst/>
              </a:rPr>
            </a:br>
            <a:r>
              <a:rPr lang="da-DK" sz="2400" dirty="0" smtClean="0">
                <a:solidFill>
                  <a:schemeClr val="tx1"/>
                </a:solidFill>
                <a:effectLst/>
              </a:rPr>
              <a:t>No.1: the </a:t>
            </a:r>
            <a:r>
              <a:rPr lang="da-DK" sz="2400" dirty="0" err="1" smtClean="0">
                <a:solidFill>
                  <a:schemeClr val="tx1"/>
                </a:solidFill>
                <a:effectLst/>
              </a:rPr>
              <a:t>atmosphere</a:t>
            </a:r>
            <a:r>
              <a:rPr lang="da-DK" sz="2400" dirty="0" smtClean="0">
                <a:solidFill>
                  <a:schemeClr val="tx1"/>
                </a:solidFill>
                <a:effectLst/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  <a:effectLst/>
              </a:rPr>
              <a:t>improves</a:t>
            </a:r>
            <a:r>
              <a:rPr lang="da-DK" sz="2400" dirty="0" smtClean="0">
                <a:solidFill>
                  <a:schemeClr val="tx1"/>
                </a:solidFill>
                <a:effectLst/>
              </a:rPr>
              <a:t>!!</a:t>
            </a:r>
            <a:br>
              <a:rPr lang="da-DK" sz="2400" dirty="0" smtClean="0">
                <a:solidFill>
                  <a:schemeClr val="tx1"/>
                </a:solidFill>
                <a:effectLst/>
              </a:rPr>
            </a:br>
            <a:r>
              <a:rPr lang="da-DK" sz="2400" dirty="0" err="1" smtClean="0">
                <a:solidFill>
                  <a:schemeClr val="tx1"/>
                </a:solidFill>
                <a:effectLst/>
              </a:rPr>
              <a:t>Because</a:t>
            </a:r>
            <a:r>
              <a:rPr lang="da-DK" sz="2800" dirty="0" smtClean="0">
                <a:solidFill>
                  <a:schemeClr val="tx1"/>
                </a:solidFill>
                <a:effectLst/>
              </a:rPr>
              <a:t>:</a:t>
            </a:r>
            <a:endParaRPr lang="en-US" sz="40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2770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557338"/>
            <a:ext cx="4194175" cy="41036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da-DK" sz="2400" dirty="0" smtClean="0">
                <a:effectLst/>
              </a:rPr>
              <a:t>One </a:t>
            </a:r>
            <a:r>
              <a:rPr lang="da-DK" sz="2400" dirty="0" err="1" smtClean="0">
                <a:effectLst/>
              </a:rPr>
              <a:t>mutual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aim</a:t>
            </a:r>
            <a:endParaRPr lang="da-DK" sz="2400" dirty="0" smtClean="0">
              <a:effectLst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da-DK" sz="2400" dirty="0" err="1" smtClean="0">
                <a:effectLst/>
              </a:rPr>
              <a:t>Committed</a:t>
            </a:r>
            <a:r>
              <a:rPr lang="da-DK" sz="2400" dirty="0" smtClean="0">
                <a:effectLst/>
              </a:rPr>
              <a:t> students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da-DK" sz="2400" dirty="0" err="1" smtClean="0">
                <a:effectLst/>
              </a:rPr>
              <a:t>Face</a:t>
            </a:r>
            <a:r>
              <a:rPr lang="da-DK" sz="2400" dirty="0" smtClean="0">
                <a:effectLst/>
              </a:rPr>
              <a:t> to </a:t>
            </a:r>
            <a:r>
              <a:rPr lang="da-DK" sz="2400" dirty="0" err="1" smtClean="0">
                <a:effectLst/>
              </a:rPr>
              <a:t>face</a:t>
            </a:r>
            <a:r>
              <a:rPr lang="da-DK" sz="2400" dirty="0" smtClean="0">
                <a:effectLst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da-DK" sz="2400" dirty="0" smtClean="0">
                <a:effectLst/>
              </a:rPr>
              <a:t>	Intense dialogs.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da-DK" sz="2400" dirty="0" err="1" smtClean="0">
                <a:effectLst/>
              </a:rPr>
              <a:t>Immediate</a:t>
            </a:r>
            <a:r>
              <a:rPr lang="da-DK" sz="2400" dirty="0" smtClean="0">
                <a:effectLst/>
              </a:rPr>
              <a:t> feedback and </a:t>
            </a:r>
            <a:r>
              <a:rPr lang="da-DK" sz="2400" dirty="0" err="1" smtClean="0">
                <a:effectLst/>
              </a:rPr>
              <a:t>recognition</a:t>
            </a:r>
            <a:r>
              <a:rPr lang="da-DK" sz="2400" dirty="0" smtClean="0">
                <a:effectLst/>
              </a:rPr>
              <a:t>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da-DK" sz="2400" dirty="0" err="1" smtClean="0">
                <a:effectLst/>
              </a:rPr>
              <a:t>Fun</a:t>
            </a:r>
            <a:r>
              <a:rPr lang="da-DK" sz="2400" dirty="0" smtClean="0">
                <a:effectLst/>
              </a:rPr>
              <a:t> to </a:t>
            </a:r>
            <a:r>
              <a:rPr lang="da-DK" sz="2400" dirty="0" err="1" smtClean="0">
                <a:effectLst/>
              </a:rPr>
              <a:t>participate</a:t>
            </a:r>
            <a:r>
              <a:rPr lang="da-DK" sz="2400" dirty="0" smtClean="0">
                <a:effectLst/>
              </a:rPr>
              <a:t> in.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da-DK" sz="2400" dirty="0" err="1" smtClean="0">
                <a:effectLst/>
              </a:rPr>
              <a:t>Good</a:t>
            </a:r>
            <a:r>
              <a:rPr lang="da-DK" sz="2400" dirty="0" smtClean="0">
                <a:effectLst/>
              </a:rPr>
              <a:t> </a:t>
            </a:r>
            <a:r>
              <a:rPr lang="da-DK" sz="2400" dirty="0" err="1" smtClean="0">
                <a:effectLst/>
              </a:rPr>
              <a:t>results</a:t>
            </a:r>
            <a:r>
              <a:rPr lang="da-DK" sz="2400" dirty="0" smtClean="0">
                <a:effectLst/>
              </a:rPr>
              <a:t>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da-DK" sz="2400" b="1" dirty="0" smtClean="0">
                <a:solidFill>
                  <a:srgbClr val="92D050"/>
                </a:solidFill>
                <a:effectLst/>
              </a:rPr>
              <a:t>And </a:t>
            </a:r>
            <a:r>
              <a:rPr lang="da-DK" sz="2400" b="1" dirty="0" err="1" smtClean="0">
                <a:solidFill>
                  <a:srgbClr val="92D050"/>
                </a:solidFill>
                <a:effectLst/>
              </a:rPr>
              <a:t>it’s</a:t>
            </a:r>
            <a:r>
              <a:rPr lang="da-DK" sz="2400" b="1" dirty="0" smtClean="0">
                <a:solidFill>
                  <a:srgbClr val="92D050"/>
                </a:solidFill>
                <a:effectLst/>
              </a:rPr>
              <a:t> </a:t>
            </a:r>
            <a:r>
              <a:rPr lang="da-DK" sz="2400" b="1" dirty="0" err="1" smtClean="0">
                <a:solidFill>
                  <a:srgbClr val="92D050"/>
                </a:solidFill>
                <a:effectLst/>
              </a:rPr>
              <a:t>fun</a:t>
            </a:r>
            <a:r>
              <a:rPr lang="da-DK" sz="2400" b="1" dirty="0" smtClean="0">
                <a:solidFill>
                  <a:srgbClr val="92D050"/>
                </a:solidFill>
                <a:effectLst/>
              </a:rPr>
              <a:t> for the </a:t>
            </a:r>
            <a:r>
              <a:rPr lang="da-DK" sz="2400" b="1" dirty="0" err="1" smtClean="0">
                <a:solidFill>
                  <a:srgbClr val="92D050"/>
                </a:solidFill>
                <a:effectLst/>
              </a:rPr>
              <a:t>teacher</a:t>
            </a:r>
            <a:r>
              <a:rPr lang="da-DK" sz="2400" b="1" dirty="0" smtClean="0">
                <a:solidFill>
                  <a:srgbClr val="92D050"/>
                </a:solidFill>
                <a:effectLst/>
              </a:rPr>
              <a:t> as </a:t>
            </a:r>
            <a:r>
              <a:rPr lang="da-DK" sz="2400" b="1" dirty="0" err="1" smtClean="0">
                <a:solidFill>
                  <a:srgbClr val="92D050"/>
                </a:solidFill>
                <a:effectLst/>
              </a:rPr>
              <a:t>well</a:t>
            </a:r>
            <a:r>
              <a:rPr lang="da-DK" sz="2400" b="1" dirty="0" smtClean="0">
                <a:solidFill>
                  <a:srgbClr val="92D050"/>
                </a:solidFill>
                <a:effectLst/>
              </a:rPr>
              <a:t>!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en-US" sz="2400" dirty="0" smtClean="0">
              <a:effectLst/>
            </a:endParaRPr>
          </a:p>
        </p:txBody>
      </p:sp>
      <p:pic>
        <p:nvPicPr>
          <p:cNvPr id="32771" name="Picture 6" descr="CoopLearning quiz 31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0200" y="1895475"/>
            <a:ext cx="5003800" cy="3752850"/>
          </a:xfrm>
        </p:spPr>
      </p:pic>
      <p:sp>
        <p:nvSpPr>
          <p:cNvPr id="32772" name="Pladsholder til diasnumm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19AB54-CCA8-4A62-A527-CBC85495207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2773" name="Rektangel 6"/>
          <p:cNvSpPr>
            <a:spLocks noChangeArrowheads="1"/>
          </p:cNvSpPr>
          <p:nvPr/>
        </p:nvSpPr>
        <p:spPr bwMode="auto">
          <a:xfrm>
            <a:off x="2143125" y="6357938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a-DK" sz="4000" dirty="0" smtClean="0">
                <a:solidFill>
                  <a:schemeClr val="tx1"/>
                </a:solidFill>
              </a:rPr>
              <a:t>Students </a:t>
            </a:r>
            <a:r>
              <a:rPr lang="da-DK" sz="4000" dirty="0" err="1" smtClean="0">
                <a:solidFill>
                  <a:schemeClr val="tx1"/>
                </a:solidFill>
              </a:rPr>
              <a:t>working</a:t>
            </a:r>
            <a:r>
              <a:rPr lang="da-DK" sz="4000" dirty="0" smtClean="0">
                <a:solidFill>
                  <a:schemeClr val="tx1"/>
                </a:solidFill>
              </a:rPr>
              <a:t> in the </a:t>
            </a:r>
            <a:r>
              <a:rPr lang="da-DK" sz="4000" dirty="0" err="1" smtClean="0">
                <a:solidFill>
                  <a:schemeClr val="tx1"/>
                </a:solidFill>
              </a:rPr>
              <a:t>classroom</a:t>
            </a:r>
            <a:r>
              <a:rPr lang="da-DK" sz="4000" dirty="0" smtClean="0">
                <a:solidFill>
                  <a:schemeClr val="tx1"/>
                </a:solidFill>
              </a:rPr>
              <a:t/>
            </a:r>
            <a:br>
              <a:rPr lang="da-DK" sz="4000" dirty="0" smtClean="0">
                <a:solidFill>
                  <a:schemeClr val="tx1"/>
                </a:solidFill>
              </a:rPr>
            </a:br>
            <a:endParaRPr lang="en-US" sz="4000" dirty="0" smtClean="0">
              <a:solidFill>
                <a:schemeClr val="tx1"/>
              </a:solidFill>
            </a:endParaRPr>
          </a:p>
        </p:txBody>
      </p:sp>
      <p:pic>
        <p:nvPicPr>
          <p:cNvPr id="33794" name="Picture 17" descr="CoopLearning 038_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1625" y="2276475"/>
            <a:ext cx="4194175" cy="3144838"/>
          </a:xfrm>
        </p:spPr>
      </p:pic>
      <p:pic>
        <p:nvPicPr>
          <p:cNvPr id="33795" name="Picture 23" descr="CoopLearning 006_000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412875"/>
            <a:ext cx="3455987" cy="2393950"/>
          </a:xfrm>
        </p:spPr>
      </p:pic>
      <p:sp>
        <p:nvSpPr>
          <p:cNvPr id="106500" name="Rectangle 4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250825" y="1628775"/>
            <a:ext cx="4427538" cy="449897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da-DK" sz="2800" dirty="0" smtClean="0"/>
          </a:p>
          <a:p>
            <a:pPr eaLnBrk="1" hangingPunct="1">
              <a:buFont typeface="Arial" charset="0"/>
              <a:buNone/>
              <a:defRPr/>
            </a:pPr>
            <a:endParaRPr lang="da-DK" sz="2800" dirty="0" smtClean="0"/>
          </a:p>
          <a:p>
            <a:pPr eaLnBrk="1" hangingPunct="1">
              <a:buFont typeface="Arial" charset="0"/>
              <a:buNone/>
              <a:defRPr/>
            </a:pPr>
            <a:endParaRPr lang="en-US" sz="2800" dirty="0" smtClean="0"/>
          </a:p>
        </p:txBody>
      </p:sp>
      <p:pic>
        <p:nvPicPr>
          <p:cNvPr id="33797" name="Picture 10" descr="Coopquiz 31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03800" y="4005263"/>
            <a:ext cx="3455988" cy="2446337"/>
          </a:xfrm>
        </p:spPr>
      </p:pic>
      <p:sp>
        <p:nvSpPr>
          <p:cNvPr id="33798" name="Pladsholder til diasnumm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59A482B-146A-4E97-B70D-FA7F2B7661B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3799" name="Rektangel 8"/>
          <p:cNvSpPr>
            <a:spLocks noChangeArrowheads="1"/>
          </p:cNvSpPr>
          <p:nvPr/>
        </p:nvSpPr>
        <p:spPr bwMode="auto">
          <a:xfrm>
            <a:off x="2071688" y="6488113"/>
            <a:ext cx="37133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dirty="0" err="1"/>
              <a:t>Lær</a:t>
            </a:r>
            <a:r>
              <a:rPr lang="da-DK" dirty="0" err="1">
                <a:solidFill>
                  <a:srgbClr val="FF0000"/>
                </a:solidFill>
              </a:rPr>
              <a:t>dansk</a:t>
            </a:r>
            <a:r>
              <a:rPr lang="da-DK" dirty="0" err="1"/>
              <a:t>|Odense</a:t>
            </a:r>
            <a:r>
              <a:rPr lang="da-DK" dirty="0"/>
              <a:t>   </a:t>
            </a:r>
            <a:r>
              <a:rPr lang="da-DK" sz="1100" dirty="0"/>
              <a:t>             </a:t>
            </a:r>
            <a:r>
              <a:rPr lang="da-DK" sz="1600" b="1" i="1" dirty="0" smtClean="0">
                <a:latin typeface="Arial" charset="0"/>
                <a:cs typeface="Arial" charset="0"/>
              </a:rPr>
              <a:t>Denmark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mpas">
  <a:themeElements>
    <a:clrScheme name="Kompas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Kompa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ompa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mpa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3089</TotalTime>
  <Words>488</Words>
  <Application>Microsoft Office PowerPoint</Application>
  <PresentationFormat>Diavoorstelling (4:3)</PresentationFormat>
  <Paragraphs>126</Paragraphs>
  <Slides>16</Slides>
  <Notes>2</Notes>
  <HiddenSlides>0</HiddenSlides>
  <MMClips>4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7" baseType="lpstr">
      <vt:lpstr>Kompas</vt:lpstr>
      <vt:lpstr>Cooperative Learning</vt:lpstr>
      <vt:lpstr>What is Cooperative Learning?</vt:lpstr>
      <vt:lpstr>The 3 classrooms</vt:lpstr>
      <vt:lpstr> CL structures exercise and practice a lot of skills</vt:lpstr>
      <vt:lpstr>It is a cooperative project to learn</vt:lpstr>
      <vt:lpstr>Cooperative Learning  learning while talking</vt:lpstr>
      <vt:lpstr>Cooperative Learning  creates a positive atmosphere!</vt:lpstr>
      <vt:lpstr>Advantages of CL  No.1: the atmosphere improves!! Because:</vt:lpstr>
      <vt:lpstr>Students working in the classroom </vt:lpstr>
      <vt:lpstr>PowerPoint-presentatie</vt:lpstr>
      <vt:lpstr>PowerPoint-presentatie</vt:lpstr>
      <vt:lpstr>PowerPoint-presentatie</vt:lpstr>
      <vt:lpstr>PowerPoint-presentatie</vt:lpstr>
      <vt:lpstr>”Quiet-signal” – raise your arm Purpose: to catch the attention for 3 sec.</vt:lpstr>
      <vt:lpstr>”People hunt” gives you energy and creates a good atmosphere</vt:lpstr>
      <vt:lpstr> Quiz – quiz - trade</vt:lpstr>
    </vt:vector>
  </TitlesOfParts>
  <Company>dfh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Cooperative learning Lærdansk Odense</dc:title>
  <dc:creator>Lis</dc:creator>
  <cp:lastModifiedBy>Veronique Minten</cp:lastModifiedBy>
  <cp:revision>467</cp:revision>
  <dcterms:created xsi:type="dcterms:W3CDTF">2010-06-21T07:56:38Z</dcterms:created>
  <dcterms:modified xsi:type="dcterms:W3CDTF">2012-06-11T10:23:06Z</dcterms:modified>
</cp:coreProperties>
</file>